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9.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0" r:id="rId5"/>
    <p:sldMasterId id="2147483687" r:id="rId6"/>
    <p:sldMasterId id="2147483693" r:id="rId7"/>
    <p:sldMasterId id="2147483699" r:id="rId8"/>
    <p:sldMasterId id="2147483705" r:id="rId9"/>
    <p:sldMasterId id="2147483711" r:id="rId10"/>
    <p:sldMasterId id="2147483717" r:id="rId11"/>
    <p:sldMasterId id="2147483723" r:id="rId12"/>
    <p:sldMasterId id="2147483729" r:id="rId13"/>
  </p:sldMasterIdLst>
  <p:notesMasterIdLst>
    <p:notesMasterId r:id="rId30"/>
  </p:notesMasterIdLst>
  <p:sldIdLst>
    <p:sldId id="276" r:id="rId14"/>
    <p:sldId id="277" r:id="rId15"/>
    <p:sldId id="309" r:id="rId16"/>
    <p:sldId id="278" r:id="rId17"/>
    <p:sldId id="291" r:id="rId18"/>
    <p:sldId id="293" r:id="rId19"/>
    <p:sldId id="306" r:id="rId20"/>
    <p:sldId id="297" r:id="rId21"/>
    <p:sldId id="303" r:id="rId22"/>
    <p:sldId id="280" r:id="rId23"/>
    <p:sldId id="305" r:id="rId24"/>
    <p:sldId id="304" r:id="rId25"/>
    <p:sldId id="311" r:id="rId26"/>
    <p:sldId id="310" r:id="rId27"/>
    <p:sldId id="307" r:id="rId28"/>
    <p:sldId id="301"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200"/>
    <a:srgbClr val="A71680"/>
    <a:srgbClr val="13A538"/>
    <a:srgbClr val="E30613"/>
    <a:srgbClr val="00569D"/>
    <a:srgbClr val="271D67"/>
    <a:srgbClr val="DE5FB5"/>
    <a:srgbClr val="C8D400"/>
    <a:srgbClr val="009FE3"/>
    <a:srgbClr val="FFE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146D20-3B0A-4E41-A066-CB70FBED94A6}"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C01CC-1E3B-DF40-B0E5-8AB0F4F883DA}" type="slidenum">
              <a:rPr lang="en-US" smtClean="0"/>
              <a:t>‹#›</a:t>
            </a:fld>
            <a:endParaRPr lang="en-US"/>
          </a:p>
        </p:txBody>
      </p:sp>
    </p:spTree>
    <p:extLst>
      <p:ext uri="{BB962C8B-B14F-4D97-AF65-F5344CB8AC3E}">
        <p14:creationId xmlns:p14="http://schemas.microsoft.com/office/powerpoint/2010/main" val="30121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6</a:t>
            </a:fld>
            <a:endParaRPr lang="en-US"/>
          </a:p>
        </p:txBody>
      </p:sp>
    </p:spTree>
    <p:extLst>
      <p:ext uri="{BB962C8B-B14F-4D97-AF65-F5344CB8AC3E}">
        <p14:creationId xmlns:p14="http://schemas.microsoft.com/office/powerpoint/2010/main" val="361444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10</a:t>
            </a:fld>
            <a:endParaRPr lang="en-US"/>
          </a:p>
        </p:txBody>
      </p:sp>
    </p:spTree>
    <p:extLst>
      <p:ext uri="{BB962C8B-B14F-4D97-AF65-F5344CB8AC3E}">
        <p14:creationId xmlns:p14="http://schemas.microsoft.com/office/powerpoint/2010/main" val="3809443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11</a:t>
            </a:fld>
            <a:endParaRPr lang="en-US"/>
          </a:p>
        </p:txBody>
      </p:sp>
    </p:spTree>
    <p:extLst>
      <p:ext uri="{BB962C8B-B14F-4D97-AF65-F5344CB8AC3E}">
        <p14:creationId xmlns:p14="http://schemas.microsoft.com/office/powerpoint/2010/main" val="3957953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12</a:t>
            </a:fld>
            <a:endParaRPr lang="en-US"/>
          </a:p>
        </p:txBody>
      </p:sp>
    </p:spTree>
    <p:extLst>
      <p:ext uri="{BB962C8B-B14F-4D97-AF65-F5344CB8AC3E}">
        <p14:creationId xmlns:p14="http://schemas.microsoft.com/office/powerpoint/2010/main" val="40018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14</a:t>
            </a:fld>
            <a:endParaRPr lang="en-US"/>
          </a:p>
        </p:txBody>
      </p:sp>
    </p:spTree>
    <p:extLst>
      <p:ext uri="{BB962C8B-B14F-4D97-AF65-F5344CB8AC3E}">
        <p14:creationId xmlns:p14="http://schemas.microsoft.com/office/powerpoint/2010/main" val="69263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15</a:t>
            </a:fld>
            <a:endParaRPr lang="en-US"/>
          </a:p>
        </p:txBody>
      </p:sp>
    </p:spTree>
    <p:extLst>
      <p:ext uri="{BB962C8B-B14F-4D97-AF65-F5344CB8AC3E}">
        <p14:creationId xmlns:p14="http://schemas.microsoft.com/office/powerpoint/2010/main" val="653289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23C01CC-1E3B-DF40-B0E5-8AB0F4F883DA}" type="slidenum">
              <a:rPr lang="en-US" smtClean="0"/>
              <a:t>16</a:t>
            </a:fld>
            <a:endParaRPr lang="en-US"/>
          </a:p>
        </p:txBody>
      </p:sp>
    </p:spTree>
    <p:extLst>
      <p:ext uri="{BB962C8B-B14F-4D97-AF65-F5344CB8AC3E}">
        <p14:creationId xmlns:p14="http://schemas.microsoft.com/office/powerpoint/2010/main" val="236285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therainbowfoundation.org.uk/"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hyperlink" Target="https://therainbowfoundation.org.uk/"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hyperlink" Target="https://therainbowfoundation.org.uk/"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hyperlink" Target="https://therainbowfoundation.org.uk/" TargetMode="External"/><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hyperlink" Target="https://therainbowfoundation.org.uk/"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hyperlink" Target="https://therainbowfoundation.org.uk/"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s://therainbowfoundation.org.uk/" TargetMode="External"/><Relationship Id="rId7"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9.emf"/></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hyperlink" Target="https://therainbowfoundation.org.uk/" TargetMode="Externa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hyperlink" Target="https://therainbowfoundation.org.uk/" TargetMode="Externa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https://therainbowfoundation.org.uk/" TargetMode="External"/><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png"/><Relationship Id="rId1" Type="http://schemas.openxmlformats.org/officeDocument/2006/relationships/slideMaster" Target="../slideMasters/slideMaster9.xml"/><Relationship Id="rId4" Type="http://schemas.openxmlformats.org/officeDocument/2006/relationships/hyperlink" Target="https://therainbowfoundation.org.uk/"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20.png"/><Relationship Id="rId1" Type="http://schemas.openxmlformats.org/officeDocument/2006/relationships/slideMaster" Target="../slideMasters/slideMaster10.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hyperlink" Target="https://therainbowfoundation.org.uk/"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therainbowfoundation.org.uk/" TargetMode="External"/><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1124D1A-EB21-524E-B74F-021DCF78D8C7}"/>
              </a:ext>
            </a:extLst>
          </p:cNvPr>
          <p:cNvSpPr>
            <a:spLocks noGrp="1"/>
          </p:cNvSpPr>
          <p:nvPr>
            <p:ph type="pic" sz="quarter" idx="10"/>
          </p:nvPr>
        </p:nvSpPr>
        <p:spPr>
          <a:xfrm>
            <a:off x="4856530" y="-1"/>
            <a:ext cx="4287469" cy="4946649"/>
          </a:xfrm>
          <a:custGeom>
            <a:avLst/>
            <a:gdLst>
              <a:gd name="connsiteX0" fmla="*/ 0 w 3569919"/>
              <a:gd name="connsiteY0" fmla="*/ 0 h 4946649"/>
              <a:gd name="connsiteX1" fmla="*/ 3569919 w 3569919"/>
              <a:gd name="connsiteY1" fmla="*/ 0 h 4946649"/>
              <a:gd name="connsiteX2" fmla="*/ 3569919 w 3569919"/>
              <a:gd name="connsiteY2" fmla="*/ 4946649 h 4946649"/>
              <a:gd name="connsiteX3" fmla="*/ 0 w 3569919"/>
              <a:gd name="connsiteY3" fmla="*/ 4946649 h 4946649"/>
              <a:gd name="connsiteX4" fmla="*/ 0 w 3569919"/>
              <a:gd name="connsiteY4" fmla="*/ 0 h 4946649"/>
              <a:gd name="connsiteX0" fmla="*/ 0 w 4287469"/>
              <a:gd name="connsiteY0" fmla="*/ 0 h 4946649"/>
              <a:gd name="connsiteX1" fmla="*/ 4287469 w 4287469"/>
              <a:gd name="connsiteY1" fmla="*/ 0 h 4946649"/>
              <a:gd name="connsiteX2" fmla="*/ 4287469 w 4287469"/>
              <a:gd name="connsiteY2" fmla="*/ 4946649 h 4946649"/>
              <a:gd name="connsiteX3" fmla="*/ 717550 w 4287469"/>
              <a:gd name="connsiteY3" fmla="*/ 4946649 h 4946649"/>
              <a:gd name="connsiteX4" fmla="*/ 0 w 4287469"/>
              <a:gd name="connsiteY4" fmla="*/ 0 h 4946649"/>
              <a:gd name="connsiteX0" fmla="*/ 0 w 4287469"/>
              <a:gd name="connsiteY0" fmla="*/ 0 h 4946649"/>
              <a:gd name="connsiteX1" fmla="*/ 4287469 w 4287469"/>
              <a:gd name="connsiteY1" fmla="*/ 0 h 4946649"/>
              <a:gd name="connsiteX2" fmla="*/ 4287469 w 4287469"/>
              <a:gd name="connsiteY2" fmla="*/ 4946649 h 4946649"/>
              <a:gd name="connsiteX3" fmla="*/ 717550 w 4287469"/>
              <a:gd name="connsiteY3" fmla="*/ 4946649 h 4946649"/>
              <a:gd name="connsiteX4" fmla="*/ 401270 w 4287469"/>
              <a:gd name="connsiteY4" fmla="*/ 25146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401270 w 4287469"/>
              <a:gd name="connsiteY4" fmla="*/ 25146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 name="connsiteX0" fmla="*/ 0 w 4287469"/>
              <a:gd name="connsiteY0" fmla="*/ 0 h 4946649"/>
              <a:gd name="connsiteX1" fmla="*/ 4287469 w 4287469"/>
              <a:gd name="connsiteY1" fmla="*/ 0 h 4946649"/>
              <a:gd name="connsiteX2" fmla="*/ 4287469 w 4287469"/>
              <a:gd name="connsiteY2" fmla="*/ 4946649 h 4946649"/>
              <a:gd name="connsiteX3" fmla="*/ 120650 w 4287469"/>
              <a:gd name="connsiteY3" fmla="*/ 4946649 h 4946649"/>
              <a:gd name="connsiteX4" fmla="*/ 712420 w 4287469"/>
              <a:gd name="connsiteY4" fmla="*/ 2527301 h 4946649"/>
              <a:gd name="connsiteX5" fmla="*/ 0 w 4287469"/>
              <a:gd name="connsiteY5" fmla="*/ 0 h 494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7469" h="4946649">
                <a:moveTo>
                  <a:pt x="0" y="0"/>
                </a:moveTo>
                <a:lnTo>
                  <a:pt x="4287469" y="0"/>
                </a:lnTo>
                <a:lnTo>
                  <a:pt x="4287469" y="4946649"/>
                </a:lnTo>
                <a:lnTo>
                  <a:pt x="120650" y="4946649"/>
                </a:lnTo>
                <a:cubicBezTo>
                  <a:pt x="298857" y="4673600"/>
                  <a:pt x="692963" y="3968750"/>
                  <a:pt x="712420" y="2527301"/>
                </a:cubicBezTo>
                <a:cubicBezTo>
                  <a:pt x="703547" y="1145117"/>
                  <a:pt x="281923" y="404284"/>
                  <a:pt x="0" y="0"/>
                </a:cubicBezTo>
                <a:close/>
              </a:path>
            </a:pathLst>
          </a:custGeom>
          <a:solidFill>
            <a:schemeClr val="bg1">
              <a:lumMod val="85000"/>
            </a:schemeClr>
          </a:solidFill>
        </p:spPr>
        <p:txBody>
          <a:bodyPr anchor="ctr" anchorCtr="0"/>
          <a:lstStyle>
            <a:lvl1pPr marL="0" indent="0" algn="ctr">
              <a:buFontTx/>
              <a:buNone/>
              <a:defRPr/>
            </a:lvl1pPr>
          </a:lstStyle>
          <a:p>
            <a:endParaRPr lang="en-US"/>
          </a:p>
        </p:txBody>
      </p:sp>
      <p:sp>
        <p:nvSpPr>
          <p:cNvPr id="16" name="Rectangle 15">
            <a:extLst>
              <a:ext uri="{FF2B5EF4-FFF2-40B4-BE49-F238E27FC236}">
                <a16:creationId xmlns:a16="http://schemas.microsoft.com/office/drawing/2014/main" id="{2DC685DB-2275-0A4E-81F8-8C1D3A2BD5DB}"/>
              </a:ext>
            </a:extLst>
          </p:cNvPr>
          <p:cNvSpPr/>
          <p:nvPr userDrawn="1"/>
        </p:nvSpPr>
        <p:spPr>
          <a:xfrm>
            <a:off x="0" y="4946650"/>
            <a:ext cx="9144000" cy="19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375812" y="3219842"/>
            <a:ext cx="4767688" cy="1241822"/>
          </a:xfrm>
        </p:spPr>
        <p:txBody>
          <a:bodyPr>
            <a:normAutofit/>
          </a:bodyPr>
          <a:lstStyle>
            <a:lvl1pPr marL="0" indent="0" algn="l">
              <a:buNone/>
              <a:defRPr sz="3200" b="1">
                <a:solidFill>
                  <a:srgbClr val="E3061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Name</a:t>
            </a:r>
            <a:endParaRPr lang="en-US"/>
          </a:p>
        </p:txBody>
      </p:sp>
      <p:sp>
        <p:nvSpPr>
          <p:cNvPr id="6" name="Title 1">
            <a:extLst>
              <a:ext uri="{FF2B5EF4-FFF2-40B4-BE49-F238E27FC236}">
                <a16:creationId xmlns:a16="http://schemas.microsoft.com/office/drawing/2014/main" id="{39B9295B-E3F5-A04F-B6E3-57824E6CC54B}"/>
              </a:ext>
            </a:extLst>
          </p:cNvPr>
          <p:cNvSpPr>
            <a:spLocks noGrp="1"/>
          </p:cNvSpPr>
          <p:nvPr>
            <p:ph type="title" hasCustomPrompt="1"/>
          </p:nvPr>
        </p:nvSpPr>
        <p:spPr>
          <a:xfrm>
            <a:off x="375812" y="1870710"/>
            <a:ext cx="4767688" cy="1365557"/>
          </a:xfrm>
        </p:spPr>
        <p:txBody>
          <a:bodyPr anchor="b" anchorCtr="0"/>
          <a:lstStyle>
            <a:lvl1pPr algn="l">
              <a:defRPr b="0">
                <a:solidFill>
                  <a:srgbClr val="00569D"/>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Presented by</a:t>
            </a:r>
            <a:endParaRPr lang="en-US"/>
          </a:p>
        </p:txBody>
      </p:sp>
      <p:sp>
        <p:nvSpPr>
          <p:cNvPr id="4" name="TextBox 3">
            <a:hlinkClick r:id="rId2"/>
            <a:extLst>
              <a:ext uri="{FF2B5EF4-FFF2-40B4-BE49-F238E27FC236}">
                <a16:creationId xmlns:a16="http://schemas.microsoft.com/office/drawing/2014/main" id="{B27830A1-6E6F-1748-8A7C-C84160FA7C5E}"/>
              </a:ext>
            </a:extLst>
          </p:cNvPr>
          <p:cNvSpPr txBox="1"/>
          <p:nvPr userDrawn="1"/>
        </p:nvSpPr>
        <p:spPr>
          <a:xfrm>
            <a:off x="375812" y="4635329"/>
            <a:ext cx="252453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
        <p:nvSpPr>
          <p:cNvPr id="5" name="Rectangle 4">
            <a:extLst>
              <a:ext uri="{FF2B5EF4-FFF2-40B4-BE49-F238E27FC236}">
                <a16:creationId xmlns:a16="http://schemas.microsoft.com/office/drawing/2014/main" id="{16D7EFCF-86E1-AC4B-B070-A8115633A4EC}"/>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E8EE39-193B-0540-8C30-DA1B94401FD5}"/>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1D1917B-D0D5-1C4E-8685-3196F3D5DEEA}"/>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59993B-7A66-6B46-A7F9-7D0AEE2DA74A}"/>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58F1FF3-0AA6-9946-B8D0-59D240B95FFB}"/>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763F48-06AA-A54E-9B7B-54D16EC53F8D}"/>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8F07FA-783F-0C49-8DF0-1C1D4C8A4C72}"/>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4AD83D-AA77-F54F-BDF7-B04587468970}"/>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D04C39-B73C-7947-A39A-A55956446405}"/>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CB8978-680A-6043-8425-FC71C9468560}"/>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A7F7F371-A34D-3341-8D3F-E90A58FD93E8}"/>
              </a:ext>
            </a:extLst>
          </p:cNvPr>
          <p:cNvPicPr>
            <a:picLocks noChangeAspect="1"/>
          </p:cNvPicPr>
          <p:nvPr userDrawn="1"/>
        </p:nvPicPr>
        <p:blipFill>
          <a:blip r:embed="rId3"/>
          <a:stretch>
            <a:fillRect/>
          </a:stretch>
        </p:blipFill>
        <p:spPr>
          <a:xfrm>
            <a:off x="401271" y="399578"/>
            <a:ext cx="3873500" cy="1422400"/>
          </a:xfrm>
          <a:prstGeom prst="rect">
            <a:avLst/>
          </a:prstGeom>
        </p:spPr>
      </p:pic>
    </p:spTree>
    <p:extLst>
      <p:ext uri="{BB962C8B-B14F-4D97-AF65-F5344CB8AC3E}">
        <p14:creationId xmlns:p14="http://schemas.microsoft.com/office/powerpoint/2010/main" val="77447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091E87EB-5CFC-4B44-870F-3D8E2438F905}"/>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846499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F10852AA-4196-C949-B997-20F93CD691C5}"/>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353360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42558191-727E-C944-BC15-693E5CF9C102}"/>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523326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A7EB6623-C008-0E42-848C-CA57AEF89C08}"/>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3779013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0F7443A5-EB62-5F4E-91DC-7204E6A16DDB}"/>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423115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98606A12-CD7B-9E43-A279-D2A1A148B820}"/>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4187962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8B8B8A12-6C77-AB4D-A8D6-5A65E2B1E0E2}"/>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869999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120921A9-7DFF-5643-BF02-AB079BED354B}"/>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17528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C903EAF0-93FC-9345-9A85-71993FC9BEBA}"/>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1374871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12BFE249-53CB-9244-B7C2-69DEDA011DF7}"/>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554325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1">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3000" y="3055949"/>
            <a:ext cx="6858000" cy="700859"/>
          </a:xfrm>
        </p:spPr>
        <p:txBody>
          <a:bodyPr>
            <a:normAutofit/>
          </a:bodyPr>
          <a:lstStyle>
            <a:lvl1pPr marL="0" indent="0" algn="ctr">
              <a:buNone/>
              <a:defRPr sz="2200" b="1">
                <a:solidFill>
                  <a:srgbClr val="00569D"/>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Name</a:t>
            </a:r>
            <a:endParaRPr lang="en-US"/>
          </a:p>
        </p:txBody>
      </p:sp>
      <p:sp>
        <p:nvSpPr>
          <p:cNvPr id="6" name="Title 1">
            <a:extLst>
              <a:ext uri="{FF2B5EF4-FFF2-40B4-BE49-F238E27FC236}">
                <a16:creationId xmlns:a16="http://schemas.microsoft.com/office/drawing/2014/main" id="{A9F5F7E8-8C74-9A45-B791-09BB307A74E2}"/>
              </a:ext>
            </a:extLst>
          </p:cNvPr>
          <p:cNvSpPr>
            <a:spLocks noGrp="1"/>
          </p:cNvSpPr>
          <p:nvPr>
            <p:ph type="title" hasCustomPrompt="1"/>
          </p:nvPr>
        </p:nvSpPr>
        <p:spPr>
          <a:xfrm>
            <a:off x="1143000" y="2571750"/>
            <a:ext cx="6858000" cy="505413"/>
          </a:xfrm>
        </p:spPr>
        <p:txBody>
          <a:bodyPr anchor="b" anchorCtr="0">
            <a:normAutofit/>
          </a:bodyPr>
          <a:lstStyle>
            <a:lvl1pPr algn="ctr">
              <a:defRPr sz="1600" b="0">
                <a:solidFill>
                  <a:srgbClr val="00569D"/>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Presented by</a:t>
            </a:r>
            <a:endParaRPr lang="en-US"/>
          </a:p>
        </p:txBody>
      </p:sp>
      <p:sp>
        <p:nvSpPr>
          <p:cNvPr id="2" name="TextBox 1">
            <a:extLst>
              <a:ext uri="{FF2B5EF4-FFF2-40B4-BE49-F238E27FC236}">
                <a16:creationId xmlns:a16="http://schemas.microsoft.com/office/drawing/2014/main" id="{141865E3-5848-A145-A2A6-72AFC349C6E8}"/>
              </a:ext>
            </a:extLst>
          </p:cNvPr>
          <p:cNvSpPr txBox="1"/>
          <p:nvPr userDrawn="1"/>
        </p:nvSpPr>
        <p:spPr>
          <a:xfrm>
            <a:off x="1761979" y="1892105"/>
            <a:ext cx="5620043" cy="800219"/>
          </a:xfrm>
          <a:prstGeom prst="rect">
            <a:avLst/>
          </a:prstGeom>
          <a:noFill/>
        </p:spPr>
        <p:txBody>
          <a:bodyPr wrap="square" rtlCol="0">
            <a:spAutoFit/>
          </a:bodyPr>
          <a:lstStyle/>
          <a:p>
            <a:pPr algn="ctr"/>
            <a:r>
              <a:rPr lang="en-US" sz="4600" b="1">
                <a:solidFill>
                  <a:srgbClr val="E30613"/>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5" name="Rectangle 4">
            <a:extLst>
              <a:ext uri="{FF2B5EF4-FFF2-40B4-BE49-F238E27FC236}">
                <a16:creationId xmlns:a16="http://schemas.microsoft.com/office/drawing/2014/main" id="{488CBC44-CBF6-5546-B15C-8DBA0BA506FC}"/>
              </a:ext>
            </a:extLst>
          </p:cNvPr>
          <p:cNvSpPr/>
          <p:nvPr userDrawn="1"/>
        </p:nvSpPr>
        <p:spPr>
          <a:xfrm>
            <a:off x="0" y="4946650"/>
            <a:ext cx="9144000" cy="19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7C64EA-0CBE-F243-BCF4-EF2E0AB25867}"/>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0597DD-F4FB-6A4D-95E2-B2A5F00E722C}"/>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E5D83D-D12F-0646-BDFB-0A19B69E52D0}"/>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EA00FA-F619-4D49-A227-23A447B8178C}"/>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9A6792-2BA1-0C41-B6A1-4425DD47E092}"/>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1FC127-FDC9-5644-AA24-1A581973914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867D91-DDBC-714D-8958-ABEE5D7784A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655D6AB-55A2-9742-9C08-4BB4217CAB3C}"/>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0315EE-0531-044D-BCD5-DFAD4EC4534D}"/>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F79D3B-4A99-C543-BC14-83B43E6F6B1A}"/>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rId2"/>
            <a:extLst>
              <a:ext uri="{FF2B5EF4-FFF2-40B4-BE49-F238E27FC236}">
                <a16:creationId xmlns:a16="http://schemas.microsoft.com/office/drawing/2014/main" id="{FFA44404-B8E9-DD47-9EA9-819ABA20151B}"/>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
        <p:nvSpPr>
          <p:cNvPr id="19" name="TextBox 18">
            <a:extLst>
              <a:ext uri="{FF2B5EF4-FFF2-40B4-BE49-F238E27FC236}">
                <a16:creationId xmlns:a16="http://schemas.microsoft.com/office/drawing/2014/main" id="{DEC6D9FA-C735-2748-899E-272C5B167086}"/>
              </a:ext>
            </a:extLst>
          </p:cNvPr>
          <p:cNvSpPr txBox="1"/>
          <p:nvPr userDrawn="1"/>
        </p:nvSpPr>
        <p:spPr>
          <a:xfrm>
            <a:off x="379998" y="4029910"/>
            <a:ext cx="4480389" cy="402674"/>
          </a:xfrm>
          <a:prstGeom prst="rect">
            <a:avLst/>
          </a:prstGeom>
          <a:noFill/>
        </p:spPr>
        <p:txBody>
          <a:bodyPr wrap="square" rtlCol="0">
            <a:spAutoFit/>
          </a:bodyPr>
          <a:lstStyle/>
          <a:p>
            <a:pPr algn="l"/>
            <a:r>
              <a:rPr lang="en-US" sz="1100" b="1">
                <a:solidFill>
                  <a:srgbClr val="E30613"/>
                </a:solidFill>
                <a:latin typeface="Open Sans" panose="020B0606030504020204" pitchFamily="34" charset="0"/>
                <a:ea typeface="Open Sans" panose="020B0606030504020204" pitchFamily="34" charset="0"/>
                <a:cs typeface="Open Sans" panose="020B0606030504020204" pitchFamily="34" charset="0"/>
              </a:rPr>
              <a:t>The Rainbow Foundation  </a:t>
            </a:r>
          </a:p>
          <a:p>
            <a:pPr algn="l">
              <a:lnSpc>
                <a:spcPts val="1020"/>
              </a:lnSpc>
              <a:spcBef>
                <a:spcPts val="100"/>
              </a:spcBef>
            </a:pP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Rainbow Centre, </a:t>
            </a:r>
            <a:r>
              <a:rPr lang="en-US" sz="850" b="1" err="1">
                <a:solidFill>
                  <a:srgbClr val="00569D"/>
                </a:solidFill>
                <a:latin typeface="Open Sans" panose="020B0606030504020204" pitchFamily="34" charset="0"/>
                <a:ea typeface="Open Sans" panose="020B0606030504020204" pitchFamily="34" charset="0"/>
                <a:cs typeface="Open Sans" panose="020B0606030504020204" pitchFamily="34" charset="0"/>
              </a:rPr>
              <a:t>Whitchurch</a:t>
            </a: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 Road, </a:t>
            </a:r>
            <a:r>
              <a:rPr lang="en-US" sz="850" b="1"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 Wrexham  LL13 0GB</a:t>
            </a:r>
          </a:p>
        </p:txBody>
      </p:sp>
      <p:sp>
        <p:nvSpPr>
          <p:cNvPr id="20" name="TextBox 19">
            <a:extLst>
              <a:ext uri="{FF2B5EF4-FFF2-40B4-BE49-F238E27FC236}">
                <a16:creationId xmlns:a16="http://schemas.microsoft.com/office/drawing/2014/main" id="{521D65A3-D1A2-E246-BFF6-A84E5A281556}"/>
              </a:ext>
            </a:extLst>
          </p:cNvPr>
          <p:cNvSpPr txBox="1"/>
          <p:nvPr userDrawn="1"/>
        </p:nvSpPr>
        <p:spPr>
          <a:xfrm>
            <a:off x="541781" y="4372978"/>
            <a:ext cx="928296" cy="223138"/>
          </a:xfrm>
          <a:prstGeom prst="rect">
            <a:avLst/>
          </a:prstGeom>
          <a:noFill/>
        </p:spPr>
        <p:txBody>
          <a:bodyPr wrap="square" rtlCol="0">
            <a:spAutoFit/>
          </a:bodyPr>
          <a:lstStyle/>
          <a:p>
            <a:pPr algn="l"/>
            <a:r>
              <a:rPr lang="en-US" sz="850" b="0">
                <a:solidFill>
                  <a:srgbClr val="00569D"/>
                </a:solidFill>
                <a:latin typeface="Open Sans" panose="020B0606030504020204" pitchFamily="34" charset="0"/>
                <a:ea typeface="Open Sans" panose="020B0606030504020204" pitchFamily="34" charset="0"/>
                <a:cs typeface="Open Sans" panose="020B0606030504020204" pitchFamily="34" charset="0"/>
              </a:rPr>
              <a:t>01948 830730</a:t>
            </a:r>
          </a:p>
        </p:txBody>
      </p:sp>
      <p:sp>
        <p:nvSpPr>
          <p:cNvPr id="21" name="TextBox 20">
            <a:extLst>
              <a:ext uri="{FF2B5EF4-FFF2-40B4-BE49-F238E27FC236}">
                <a16:creationId xmlns:a16="http://schemas.microsoft.com/office/drawing/2014/main" id="{680CCE93-A164-C54A-B4C4-B4DCB19875B8}"/>
              </a:ext>
            </a:extLst>
          </p:cNvPr>
          <p:cNvSpPr txBox="1"/>
          <p:nvPr userDrawn="1"/>
        </p:nvSpPr>
        <p:spPr>
          <a:xfrm>
            <a:off x="1589824" y="4372978"/>
            <a:ext cx="2138114" cy="223138"/>
          </a:xfrm>
          <a:prstGeom prst="rect">
            <a:avLst/>
          </a:prstGeom>
          <a:noFill/>
        </p:spPr>
        <p:txBody>
          <a:bodyPr wrap="square" rtlCol="0">
            <a:spAutoFit/>
          </a:bodyPr>
          <a:lstStyle/>
          <a:p>
            <a:pPr algn="l"/>
            <a:r>
              <a:rPr lang="en-US" sz="850" b="0" err="1">
                <a:solidFill>
                  <a:srgbClr val="00569D"/>
                </a:solidFill>
                <a:latin typeface="Open Sans" panose="020B0606030504020204" pitchFamily="34" charset="0"/>
                <a:ea typeface="Open Sans" panose="020B0606030504020204" pitchFamily="34" charset="0"/>
                <a:cs typeface="Open Sans" panose="020B0606030504020204" pitchFamily="34" charset="0"/>
              </a:rPr>
              <a:t>info@therainbowfoundation.org.uk</a:t>
            </a:r>
            <a:endParaRPr lang="en-US" sz="850" b="0">
              <a:solidFill>
                <a:srgbClr val="00569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BF192E69-74D0-B040-8090-CACE2F99D096}"/>
              </a:ext>
            </a:extLst>
          </p:cNvPr>
          <p:cNvSpPr txBox="1"/>
          <p:nvPr userDrawn="1"/>
        </p:nvSpPr>
        <p:spPr>
          <a:xfrm>
            <a:off x="377688" y="4579973"/>
            <a:ext cx="4482700" cy="323165"/>
          </a:xfrm>
          <a:prstGeom prst="rect">
            <a:avLst/>
          </a:prstGeom>
          <a:noFill/>
        </p:spPr>
        <p:txBody>
          <a:bodyPr wrap="square" rtlCol="0">
            <a:spAutoFit/>
          </a:bodyPr>
          <a:lstStyle/>
          <a:p>
            <a:pPr algn="l">
              <a:lnSpc>
                <a:spcPts val="840"/>
              </a:lnSpc>
              <a:spcBef>
                <a:spcPts val="200"/>
              </a:spcBef>
            </a:pPr>
            <a:r>
              <a:rPr lang="en-US" sz="700" b="1">
                <a:solidFill>
                  <a:srgbClr val="00569D"/>
                </a:solidFill>
                <a:latin typeface="Open Sans" panose="020B0606030504020204" pitchFamily="34" charset="0"/>
                <a:ea typeface="Open Sans" panose="020B0606030504020204" pitchFamily="34" charset="0"/>
                <a:cs typeface="Open Sans" panose="020B0606030504020204" pitchFamily="34" charset="0"/>
              </a:rPr>
              <a:t>Registered Office:</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Rainbow Centre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Whitchurch</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Road,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Wrexham, LL130GB  </a:t>
            </a:r>
          </a:p>
          <a:p>
            <a:pPr algn="l">
              <a:lnSpc>
                <a:spcPts val="840"/>
              </a:lnSpc>
              <a:spcBef>
                <a:spcPts val="200"/>
              </a:spcBef>
            </a:pPr>
            <a:r>
              <a:rPr lang="en-US" sz="700" b="1">
                <a:solidFill>
                  <a:srgbClr val="00569D"/>
                </a:solidFill>
                <a:latin typeface="Open Sans" panose="020B0606030504020204" pitchFamily="34" charset="0"/>
                <a:ea typeface="Open Sans" panose="020B0606030504020204" pitchFamily="34" charset="0"/>
                <a:cs typeface="Open Sans" panose="020B0606030504020204" pitchFamily="34" charset="0"/>
              </a:rPr>
              <a:t>Charity number: </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1100479 </a:t>
            </a:r>
          </a:p>
        </p:txBody>
      </p:sp>
      <p:pic>
        <p:nvPicPr>
          <p:cNvPr id="24" name="Picture 23">
            <a:extLst>
              <a:ext uri="{FF2B5EF4-FFF2-40B4-BE49-F238E27FC236}">
                <a16:creationId xmlns:a16="http://schemas.microsoft.com/office/drawing/2014/main" id="{AA3538B1-BD6F-E249-B482-6E26B4308E56}"/>
              </a:ext>
            </a:extLst>
          </p:cNvPr>
          <p:cNvPicPr>
            <a:picLocks noChangeAspect="1"/>
          </p:cNvPicPr>
          <p:nvPr userDrawn="1"/>
        </p:nvPicPr>
        <p:blipFill>
          <a:blip r:embed="rId3"/>
          <a:stretch>
            <a:fillRect/>
          </a:stretch>
        </p:blipFill>
        <p:spPr>
          <a:xfrm>
            <a:off x="7938673" y="4294493"/>
            <a:ext cx="215900" cy="215900"/>
          </a:xfrm>
          <a:prstGeom prst="rect">
            <a:avLst/>
          </a:prstGeom>
        </p:spPr>
      </p:pic>
      <p:pic>
        <p:nvPicPr>
          <p:cNvPr id="25" name="Picture 24">
            <a:extLst>
              <a:ext uri="{FF2B5EF4-FFF2-40B4-BE49-F238E27FC236}">
                <a16:creationId xmlns:a16="http://schemas.microsoft.com/office/drawing/2014/main" id="{48600A9D-46C5-1A4C-876F-09C669FD7BDE}"/>
              </a:ext>
            </a:extLst>
          </p:cNvPr>
          <p:cNvPicPr>
            <a:picLocks noChangeAspect="1"/>
          </p:cNvPicPr>
          <p:nvPr userDrawn="1"/>
        </p:nvPicPr>
        <p:blipFill>
          <a:blip r:embed="rId4"/>
          <a:stretch>
            <a:fillRect/>
          </a:stretch>
        </p:blipFill>
        <p:spPr>
          <a:xfrm>
            <a:off x="8201331" y="4294493"/>
            <a:ext cx="215900" cy="215900"/>
          </a:xfrm>
          <a:prstGeom prst="rect">
            <a:avLst/>
          </a:prstGeom>
        </p:spPr>
      </p:pic>
      <p:pic>
        <p:nvPicPr>
          <p:cNvPr id="26" name="Picture 25">
            <a:extLst>
              <a:ext uri="{FF2B5EF4-FFF2-40B4-BE49-F238E27FC236}">
                <a16:creationId xmlns:a16="http://schemas.microsoft.com/office/drawing/2014/main" id="{66891418-2C40-3244-A048-76FC59D9AFD3}"/>
              </a:ext>
            </a:extLst>
          </p:cNvPr>
          <p:cNvPicPr>
            <a:picLocks noChangeAspect="1"/>
          </p:cNvPicPr>
          <p:nvPr userDrawn="1"/>
        </p:nvPicPr>
        <p:blipFill>
          <a:blip r:embed="rId5"/>
          <a:stretch>
            <a:fillRect/>
          </a:stretch>
        </p:blipFill>
        <p:spPr>
          <a:xfrm>
            <a:off x="8463988" y="4294493"/>
            <a:ext cx="215900" cy="215900"/>
          </a:xfrm>
          <a:prstGeom prst="rect">
            <a:avLst/>
          </a:prstGeom>
        </p:spPr>
      </p:pic>
      <p:pic>
        <p:nvPicPr>
          <p:cNvPr id="27" name="Picture 26">
            <a:extLst>
              <a:ext uri="{FF2B5EF4-FFF2-40B4-BE49-F238E27FC236}">
                <a16:creationId xmlns:a16="http://schemas.microsoft.com/office/drawing/2014/main" id="{36E98E09-1DFE-D74A-8EAA-A4BEE5E459BC}"/>
              </a:ext>
            </a:extLst>
          </p:cNvPr>
          <p:cNvPicPr>
            <a:picLocks noChangeAspect="1"/>
          </p:cNvPicPr>
          <p:nvPr userDrawn="1"/>
        </p:nvPicPr>
        <p:blipFill>
          <a:blip r:embed="rId6"/>
          <a:stretch>
            <a:fillRect/>
          </a:stretch>
        </p:blipFill>
        <p:spPr>
          <a:xfrm>
            <a:off x="3968750" y="380035"/>
            <a:ext cx="1206500" cy="1155700"/>
          </a:xfrm>
          <a:prstGeom prst="rect">
            <a:avLst/>
          </a:prstGeom>
        </p:spPr>
      </p:pic>
      <p:pic>
        <p:nvPicPr>
          <p:cNvPr id="28" name="Picture 27">
            <a:extLst>
              <a:ext uri="{FF2B5EF4-FFF2-40B4-BE49-F238E27FC236}">
                <a16:creationId xmlns:a16="http://schemas.microsoft.com/office/drawing/2014/main" id="{913C499C-D8A1-0242-9044-088C693C5B3F}"/>
              </a:ext>
            </a:extLst>
          </p:cNvPr>
          <p:cNvPicPr>
            <a:picLocks noChangeAspect="1"/>
          </p:cNvPicPr>
          <p:nvPr userDrawn="1"/>
        </p:nvPicPr>
        <p:blipFill>
          <a:blip r:embed="rId7"/>
          <a:stretch>
            <a:fillRect/>
          </a:stretch>
        </p:blipFill>
        <p:spPr>
          <a:xfrm>
            <a:off x="470074" y="4434392"/>
            <a:ext cx="101600" cy="101600"/>
          </a:xfrm>
          <a:prstGeom prst="rect">
            <a:avLst/>
          </a:prstGeom>
        </p:spPr>
      </p:pic>
      <p:pic>
        <p:nvPicPr>
          <p:cNvPr id="29" name="Picture 28">
            <a:extLst>
              <a:ext uri="{FF2B5EF4-FFF2-40B4-BE49-F238E27FC236}">
                <a16:creationId xmlns:a16="http://schemas.microsoft.com/office/drawing/2014/main" id="{ED38B8ED-328F-9E44-A471-8CDA465603B3}"/>
              </a:ext>
            </a:extLst>
          </p:cNvPr>
          <p:cNvPicPr>
            <a:picLocks noChangeAspect="1"/>
          </p:cNvPicPr>
          <p:nvPr userDrawn="1"/>
        </p:nvPicPr>
        <p:blipFill>
          <a:blip r:embed="rId8"/>
          <a:stretch>
            <a:fillRect/>
          </a:stretch>
        </p:blipFill>
        <p:spPr>
          <a:xfrm>
            <a:off x="1508035" y="4447092"/>
            <a:ext cx="101600" cy="76200"/>
          </a:xfrm>
          <a:prstGeom prst="rect">
            <a:avLst/>
          </a:prstGeom>
        </p:spPr>
      </p:pic>
    </p:spTree>
    <p:extLst>
      <p:ext uri="{BB962C8B-B14F-4D97-AF65-F5344CB8AC3E}">
        <p14:creationId xmlns:p14="http://schemas.microsoft.com/office/powerpoint/2010/main" val="878885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17973598-F29C-8F48-9879-7B60BA9114D8}"/>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736999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D59E54FE-9DE5-E94B-A2DC-56E0424240EA}"/>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409756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128EB978-A6DE-0840-B63E-3ACEAF55D389}"/>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455659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31EA1DA8-A64E-F64F-8871-6EBC8C91226E}"/>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1778297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A7CBE959-1A35-444B-B913-17C8DC00A217}"/>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71656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C9BCE384-4C6C-774B-B442-0BB832228291}"/>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094870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A67F83CC-0F6F-1C4A-87D2-AC91B38F6A81}"/>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630252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3540C74E-D260-2A41-9E67-B1FD8347F988}"/>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570706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B573BC6E-EB6A-EE40-8F26-4AB3ACF78C01}"/>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1228539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B82A1E1F-A39A-7B44-8E0F-C62584318065}"/>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18247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43000" y="3055949"/>
            <a:ext cx="6858000" cy="700859"/>
          </a:xfrm>
          <a:effectLst>
            <a:outerShdw blurRad="50800" dist="12700" dir="5400000" algn="t" rotWithShape="0">
              <a:prstClr val="black">
                <a:alpha val="40000"/>
              </a:prstClr>
            </a:outerShdw>
          </a:effectLst>
        </p:spPr>
        <p:txBody>
          <a:bodyPr>
            <a:normAutofit/>
          </a:bodyPr>
          <a:lstStyle>
            <a:lvl1pPr marL="0" indent="0" algn="ctr">
              <a:buNone/>
              <a:defRPr sz="22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Name</a:t>
            </a:r>
            <a:endParaRPr lang="en-US"/>
          </a:p>
        </p:txBody>
      </p:sp>
      <p:sp>
        <p:nvSpPr>
          <p:cNvPr id="6" name="Title 1">
            <a:extLst>
              <a:ext uri="{FF2B5EF4-FFF2-40B4-BE49-F238E27FC236}">
                <a16:creationId xmlns:a16="http://schemas.microsoft.com/office/drawing/2014/main" id="{A9F5F7E8-8C74-9A45-B791-09BB307A74E2}"/>
              </a:ext>
            </a:extLst>
          </p:cNvPr>
          <p:cNvSpPr>
            <a:spLocks noGrp="1"/>
          </p:cNvSpPr>
          <p:nvPr>
            <p:ph type="title" hasCustomPrompt="1"/>
          </p:nvPr>
        </p:nvSpPr>
        <p:spPr>
          <a:xfrm>
            <a:off x="1143000" y="2571750"/>
            <a:ext cx="6858000" cy="505413"/>
          </a:xfrm>
          <a:effectLst>
            <a:outerShdw blurRad="50800" dist="12700" dir="5400000" algn="t" rotWithShape="0">
              <a:prstClr val="black">
                <a:alpha val="40000"/>
              </a:prstClr>
            </a:outerShdw>
          </a:effectLst>
        </p:spPr>
        <p:txBody>
          <a:bodyPr anchor="b" anchorCtr="0">
            <a:normAutofit/>
          </a:bodyPr>
          <a:lstStyle>
            <a:lvl1pPr algn="ctr">
              <a:defRPr sz="16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Presented by</a:t>
            </a:r>
            <a:endParaRPr lang="en-US"/>
          </a:p>
        </p:txBody>
      </p:sp>
      <p:sp>
        <p:nvSpPr>
          <p:cNvPr id="2" name="TextBox 1">
            <a:extLst>
              <a:ext uri="{FF2B5EF4-FFF2-40B4-BE49-F238E27FC236}">
                <a16:creationId xmlns:a16="http://schemas.microsoft.com/office/drawing/2014/main" id="{141865E3-5848-A145-A2A6-72AFC349C6E8}"/>
              </a:ext>
            </a:extLst>
          </p:cNvPr>
          <p:cNvSpPr txBox="1"/>
          <p:nvPr userDrawn="1"/>
        </p:nvSpPr>
        <p:spPr>
          <a:xfrm>
            <a:off x="1761979" y="1892105"/>
            <a:ext cx="5620043" cy="800219"/>
          </a:xfrm>
          <a:prstGeom prst="rect">
            <a:avLst/>
          </a:prstGeom>
          <a:noFill/>
          <a:effectLst>
            <a:outerShdw blurRad="50800" dist="12700" dir="5400000" algn="t" rotWithShape="0">
              <a:prstClr val="black">
                <a:alpha val="40000"/>
              </a:prstClr>
            </a:outerShdw>
          </a:effectLst>
        </p:spPr>
        <p:txBody>
          <a:bodyPr wrap="square" rtlCol="0">
            <a:spAutoFit/>
          </a:bodyPr>
          <a:lstStyle/>
          <a:p>
            <a:pPr algn="ctr"/>
            <a:r>
              <a:rPr lang="en-US" sz="4600" b="1">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5" name="Rectangle 4">
            <a:extLst>
              <a:ext uri="{FF2B5EF4-FFF2-40B4-BE49-F238E27FC236}">
                <a16:creationId xmlns:a16="http://schemas.microsoft.com/office/drawing/2014/main" id="{488CBC44-CBF6-5546-B15C-8DBA0BA506FC}"/>
              </a:ext>
            </a:extLst>
          </p:cNvPr>
          <p:cNvSpPr/>
          <p:nvPr userDrawn="1"/>
        </p:nvSpPr>
        <p:spPr>
          <a:xfrm>
            <a:off x="0" y="4946650"/>
            <a:ext cx="9144000" cy="196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7C64EA-0CBE-F243-BCF4-EF2E0AB25867}"/>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80597DD-F4FB-6A4D-95E2-B2A5F00E722C}"/>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E5D83D-D12F-0646-BDFB-0A19B69E52D0}"/>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EA00FA-F619-4D49-A227-23A447B8178C}"/>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9A6792-2BA1-0C41-B6A1-4425DD47E092}"/>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1FC127-FDC9-5644-AA24-1A581973914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5867D91-DDBC-714D-8958-ABEE5D7784A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655D6AB-55A2-9742-9C08-4BB4217CAB3C}"/>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0315EE-0531-044D-BCD5-DFAD4EC4534D}"/>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F79D3B-4A99-C543-BC14-83B43E6F6B1A}"/>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rId3"/>
            <a:extLst>
              <a:ext uri="{FF2B5EF4-FFF2-40B4-BE49-F238E27FC236}">
                <a16:creationId xmlns:a16="http://schemas.microsoft.com/office/drawing/2014/main" id="{FFA44404-B8E9-DD47-9EA9-819ABA20151B}"/>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
        <p:nvSpPr>
          <p:cNvPr id="19" name="TextBox 18">
            <a:extLst>
              <a:ext uri="{FF2B5EF4-FFF2-40B4-BE49-F238E27FC236}">
                <a16:creationId xmlns:a16="http://schemas.microsoft.com/office/drawing/2014/main" id="{DEC6D9FA-C735-2748-899E-272C5B167086}"/>
              </a:ext>
            </a:extLst>
          </p:cNvPr>
          <p:cNvSpPr txBox="1"/>
          <p:nvPr userDrawn="1"/>
        </p:nvSpPr>
        <p:spPr>
          <a:xfrm>
            <a:off x="379998" y="4029910"/>
            <a:ext cx="4480389" cy="402674"/>
          </a:xfrm>
          <a:prstGeom prst="rect">
            <a:avLst/>
          </a:prstGeom>
          <a:noFill/>
        </p:spPr>
        <p:txBody>
          <a:bodyPr wrap="square" rtlCol="0">
            <a:spAutoFit/>
          </a:bodyPr>
          <a:lstStyle/>
          <a:p>
            <a:pPr algn="l"/>
            <a:r>
              <a:rPr lang="en-US" sz="1100" b="1">
                <a:solidFill>
                  <a:srgbClr val="E30613"/>
                </a:solidFill>
                <a:latin typeface="Open Sans" panose="020B0606030504020204" pitchFamily="34" charset="0"/>
                <a:ea typeface="Open Sans" panose="020B0606030504020204" pitchFamily="34" charset="0"/>
                <a:cs typeface="Open Sans" panose="020B0606030504020204" pitchFamily="34" charset="0"/>
              </a:rPr>
              <a:t>The Rainbow Foundation  </a:t>
            </a:r>
          </a:p>
          <a:p>
            <a:pPr algn="l">
              <a:lnSpc>
                <a:spcPts val="1020"/>
              </a:lnSpc>
              <a:spcBef>
                <a:spcPts val="100"/>
              </a:spcBef>
            </a:pP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Rainbow Centre, </a:t>
            </a:r>
            <a:r>
              <a:rPr lang="en-US" sz="850" b="1" err="1">
                <a:solidFill>
                  <a:srgbClr val="00569D"/>
                </a:solidFill>
                <a:latin typeface="Open Sans" panose="020B0606030504020204" pitchFamily="34" charset="0"/>
                <a:ea typeface="Open Sans" panose="020B0606030504020204" pitchFamily="34" charset="0"/>
                <a:cs typeface="Open Sans" panose="020B0606030504020204" pitchFamily="34" charset="0"/>
              </a:rPr>
              <a:t>Whitchurch</a:t>
            </a: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 Road, </a:t>
            </a:r>
            <a:r>
              <a:rPr lang="en-US" sz="850" b="1"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850" b="1">
                <a:solidFill>
                  <a:srgbClr val="00569D"/>
                </a:solidFill>
                <a:latin typeface="Open Sans" panose="020B0606030504020204" pitchFamily="34" charset="0"/>
                <a:ea typeface="Open Sans" panose="020B0606030504020204" pitchFamily="34" charset="0"/>
                <a:cs typeface="Open Sans" panose="020B0606030504020204" pitchFamily="34" charset="0"/>
              </a:rPr>
              <a:t>, Wrexham  LL13 0GB</a:t>
            </a:r>
          </a:p>
        </p:txBody>
      </p:sp>
      <p:sp>
        <p:nvSpPr>
          <p:cNvPr id="20" name="TextBox 19">
            <a:extLst>
              <a:ext uri="{FF2B5EF4-FFF2-40B4-BE49-F238E27FC236}">
                <a16:creationId xmlns:a16="http://schemas.microsoft.com/office/drawing/2014/main" id="{521D65A3-D1A2-E246-BFF6-A84E5A281556}"/>
              </a:ext>
            </a:extLst>
          </p:cNvPr>
          <p:cNvSpPr txBox="1"/>
          <p:nvPr userDrawn="1"/>
        </p:nvSpPr>
        <p:spPr>
          <a:xfrm>
            <a:off x="541781" y="4372978"/>
            <a:ext cx="928296" cy="223138"/>
          </a:xfrm>
          <a:prstGeom prst="rect">
            <a:avLst/>
          </a:prstGeom>
          <a:noFill/>
        </p:spPr>
        <p:txBody>
          <a:bodyPr wrap="square" rtlCol="0">
            <a:spAutoFit/>
          </a:bodyPr>
          <a:lstStyle/>
          <a:p>
            <a:pPr algn="l"/>
            <a:r>
              <a:rPr lang="en-US" sz="850" b="0">
                <a:solidFill>
                  <a:srgbClr val="00569D"/>
                </a:solidFill>
                <a:latin typeface="Open Sans" panose="020B0606030504020204" pitchFamily="34" charset="0"/>
                <a:ea typeface="Open Sans" panose="020B0606030504020204" pitchFamily="34" charset="0"/>
                <a:cs typeface="Open Sans" panose="020B0606030504020204" pitchFamily="34" charset="0"/>
              </a:rPr>
              <a:t>01948 830730</a:t>
            </a:r>
          </a:p>
        </p:txBody>
      </p:sp>
      <p:sp>
        <p:nvSpPr>
          <p:cNvPr id="22" name="TextBox 21">
            <a:extLst>
              <a:ext uri="{FF2B5EF4-FFF2-40B4-BE49-F238E27FC236}">
                <a16:creationId xmlns:a16="http://schemas.microsoft.com/office/drawing/2014/main" id="{BF192E69-74D0-B040-8090-CACE2F99D096}"/>
              </a:ext>
            </a:extLst>
          </p:cNvPr>
          <p:cNvSpPr txBox="1"/>
          <p:nvPr userDrawn="1"/>
        </p:nvSpPr>
        <p:spPr>
          <a:xfrm>
            <a:off x="377688" y="4579973"/>
            <a:ext cx="4482700" cy="323165"/>
          </a:xfrm>
          <a:prstGeom prst="rect">
            <a:avLst/>
          </a:prstGeom>
          <a:noFill/>
        </p:spPr>
        <p:txBody>
          <a:bodyPr wrap="square" rtlCol="0">
            <a:spAutoFit/>
          </a:bodyPr>
          <a:lstStyle/>
          <a:p>
            <a:pPr algn="l">
              <a:lnSpc>
                <a:spcPts val="840"/>
              </a:lnSpc>
              <a:spcBef>
                <a:spcPts val="200"/>
              </a:spcBef>
            </a:pPr>
            <a:r>
              <a:rPr lang="en-US" sz="700" b="1">
                <a:solidFill>
                  <a:srgbClr val="00569D"/>
                </a:solidFill>
                <a:latin typeface="Open Sans" panose="020B0606030504020204" pitchFamily="34" charset="0"/>
                <a:ea typeface="Open Sans" panose="020B0606030504020204" pitchFamily="34" charset="0"/>
                <a:cs typeface="Open Sans" panose="020B0606030504020204" pitchFamily="34" charset="0"/>
              </a:rPr>
              <a:t>Registered Office:</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Rainbow Centre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Whitchurch</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Road, </a:t>
            </a:r>
            <a:r>
              <a:rPr lang="en-US" sz="700" b="0" err="1">
                <a:solidFill>
                  <a:srgbClr val="00569D"/>
                </a:solidFill>
                <a:latin typeface="Open Sans" panose="020B0606030504020204" pitchFamily="34" charset="0"/>
                <a:ea typeface="Open Sans" panose="020B0606030504020204" pitchFamily="34" charset="0"/>
                <a:cs typeface="Open Sans" panose="020B0606030504020204" pitchFamily="34" charset="0"/>
              </a:rPr>
              <a:t>Penley</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 Wrexham, LL130GB  </a:t>
            </a:r>
          </a:p>
          <a:p>
            <a:pPr algn="l">
              <a:lnSpc>
                <a:spcPts val="840"/>
              </a:lnSpc>
              <a:spcBef>
                <a:spcPts val="200"/>
              </a:spcBef>
            </a:pPr>
            <a:r>
              <a:rPr lang="en-US" sz="700" b="1">
                <a:solidFill>
                  <a:srgbClr val="00569D"/>
                </a:solidFill>
                <a:latin typeface="Open Sans" panose="020B0606030504020204" pitchFamily="34" charset="0"/>
                <a:ea typeface="Open Sans" panose="020B0606030504020204" pitchFamily="34" charset="0"/>
                <a:cs typeface="Open Sans" panose="020B0606030504020204" pitchFamily="34" charset="0"/>
              </a:rPr>
              <a:t>Charity number: </a:t>
            </a:r>
            <a:r>
              <a:rPr lang="en-US" sz="700" b="0">
                <a:solidFill>
                  <a:srgbClr val="00569D"/>
                </a:solidFill>
                <a:latin typeface="Open Sans" panose="020B0606030504020204" pitchFamily="34" charset="0"/>
                <a:ea typeface="Open Sans" panose="020B0606030504020204" pitchFamily="34" charset="0"/>
                <a:cs typeface="Open Sans" panose="020B0606030504020204" pitchFamily="34" charset="0"/>
              </a:rPr>
              <a:t>1100479 </a:t>
            </a:r>
          </a:p>
        </p:txBody>
      </p:sp>
      <p:pic>
        <p:nvPicPr>
          <p:cNvPr id="4" name="Picture 3">
            <a:extLst>
              <a:ext uri="{FF2B5EF4-FFF2-40B4-BE49-F238E27FC236}">
                <a16:creationId xmlns:a16="http://schemas.microsoft.com/office/drawing/2014/main" id="{FC841A1A-0F0C-7F46-8E6D-30532CA3DD54}"/>
              </a:ext>
            </a:extLst>
          </p:cNvPr>
          <p:cNvPicPr>
            <a:picLocks noChangeAspect="1"/>
          </p:cNvPicPr>
          <p:nvPr userDrawn="1"/>
        </p:nvPicPr>
        <p:blipFill>
          <a:blip r:embed="rId4"/>
          <a:stretch>
            <a:fillRect/>
          </a:stretch>
        </p:blipFill>
        <p:spPr>
          <a:xfrm>
            <a:off x="470074" y="4434392"/>
            <a:ext cx="101600" cy="101600"/>
          </a:xfrm>
          <a:prstGeom prst="rect">
            <a:avLst/>
          </a:prstGeom>
        </p:spPr>
      </p:pic>
      <p:sp>
        <p:nvSpPr>
          <p:cNvPr id="21" name="TextBox 20">
            <a:extLst>
              <a:ext uri="{FF2B5EF4-FFF2-40B4-BE49-F238E27FC236}">
                <a16:creationId xmlns:a16="http://schemas.microsoft.com/office/drawing/2014/main" id="{680CCE93-A164-C54A-B4C4-B4DCB19875B8}"/>
              </a:ext>
            </a:extLst>
          </p:cNvPr>
          <p:cNvSpPr txBox="1"/>
          <p:nvPr userDrawn="1"/>
        </p:nvSpPr>
        <p:spPr>
          <a:xfrm>
            <a:off x="1589824" y="4372978"/>
            <a:ext cx="2138114" cy="223138"/>
          </a:xfrm>
          <a:prstGeom prst="rect">
            <a:avLst/>
          </a:prstGeom>
          <a:noFill/>
        </p:spPr>
        <p:txBody>
          <a:bodyPr wrap="square" rtlCol="0">
            <a:spAutoFit/>
          </a:bodyPr>
          <a:lstStyle/>
          <a:p>
            <a:pPr algn="l"/>
            <a:r>
              <a:rPr lang="en-US" sz="850" b="0" err="1">
                <a:solidFill>
                  <a:srgbClr val="00569D"/>
                </a:solidFill>
                <a:latin typeface="Open Sans" panose="020B0606030504020204" pitchFamily="34" charset="0"/>
                <a:ea typeface="Open Sans" panose="020B0606030504020204" pitchFamily="34" charset="0"/>
                <a:cs typeface="Open Sans" panose="020B0606030504020204" pitchFamily="34" charset="0"/>
              </a:rPr>
              <a:t>info@therainbowfoundation.org.uk</a:t>
            </a:r>
            <a:endParaRPr lang="en-US" sz="850" b="0">
              <a:solidFill>
                <a:srgbClr val="00569D"/>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3" name="Picture 22">
            <a:extLst>
              <a:ext uri="{FF2B5EF4-FFF2-40B4-BE49-F238E27FC236}">
                <a16:creationId xmlns:a16="http://schemas.microsoft.com/office/drawing/2014/main" id="{73F96563-FD16-C341-BCE7-6C9A1BE097E4}"/>
              </a:ext>
            </a:extLst>
          </p:cNvPr>
          <p:cNvPicPr>
            <a:picLocks noChangeAspect="1"/>
          </p:cNvPicPr>
          <p:nvPr userDrawn="1"/>
        </p:nvPicPr>
        <p:blipFill>
          <a:blip r:embed="rId5"/>
          <a:stretch>
            <a:fillRect/>
          </a:stretch>
        </p:blipFill>
        <p:spPr>
          <a:xfrm>
            <a:off x="1508035" y="4447092"/>
            <a:ext cx="101600" cy="76200"/>
          </a:xfrm>
          <a:prstGeom prst="rect">
            <a:avLst/>
          </a:prstGeom>
        </p:spPr>
      </p:pic>
      <p:pic>
        <p:nvPicPr>
          <p:cNvPr id="24" name="Picture 23">
            <a:extLst>
              <a:ext uri="{FF2B5EF4-FFF2-40B4-BE49-F238E27FC236}">
                <a16:creationId xmlns:a16="http://schemas.microsoft.com/office/drawing/2014/main" id="{AA3538B1-BD6F-E249-B482-6E26B4308E56}"/>
              </a:ext>
            </a:extLst>
          </p:cNvPr>
          <p:cNvPicPr>
            <a:picLocks noChangeAspect="1"/>
          </p:cNvPicPr>
          <p:nvPr userDrawn="1"/>
        </p:nvPicPr>
        <p:blipFill>
          <a:blip r:embed="rId6"/>
          <a:stretch>
            <a:fillRect/>
          </a:stretch>
        </p:blipFill>
        <p:spPr>
          <a:xfrm>
            <a:off x="7938673" y="4294493"/>
            <a:ext cx="215900" cy="215900"/>
          </a:xfrm>
          <a:prstGeom prst="rect">
            <a:avLst/>
          </a:prstGeom>
        </p:spPr>
      </p:pic>
      <p:pic>
        <p:nvPicPr>
          <p:cNvPr id="25" name="Picture 24">
            <a:extLst>
              <a:ext uri="{FF2B5EF4-FFF2-40B4-BE49-F238E27FC236}">
                <a16:creationId xmlns:a16="http://schemas.microsoft.com/office/drawing/2014/main" id="{48600A9D-46C5-1A4C-876F-09C669FD7BDE}"/>
              </a:ext>
            </a:extLst>
          </p:cNvPr>
          <p:cNvPicPr>
            <a:picLocks noChangeAspect="1"/>
          </p:cNvPicPr>
          <p:nvPr userDrawn="1"/>
        </p:nvPicPr>
        <p:blipFill>
          <a:blip r:embed="rId7"/>
          <a:stretch>
            <a:fillRect/>
          </a:stretch>
        </p:blipFill>
        <p:spPr>
          <a:xfrm>
            <a:off x="8201331" y="4294493"/>
            <a:ext cx="215900" cy="215900"/>
          </a:xfrm>
          <a:prstGeom prst="rect">
            <a:avLst/>
          </a:prstGeom>
        </p:spPr>
      </p:pic>
      <p:pic>
        <p:nvPicPr>
          <p:cNvPr id="26" name="Picture 25">
            <a:extLst>
              <a:ext uri="{FF2B5EF4-FFF2-40B4-BE49-F238E27FC236}">
                <a16:creationId xmlns:a16="http://schemas.microsoft.com/office/drawing/2014/main" id="{66891418-2C40-3244-A048-76FC59D9AFD3}"/>
              </a:ext>
            </a:extLst>
          </p:cNvPr>
          <p:cNvPicPr>
            <a:picLocks noChangeAspect="1"/>
          </p:cNvPicPr>
          <p:nvPr userDrawn="1"/>
        </p:nvPicPr>
        <p:blipFill>
          <a:blip r:embed="rId8"/>
          <a:stretch>
            <a:fillRect/>
          </a:stretch>
        </p:blipFill>
        <p:spPr>
          <a:xfrm>
            <a:off x="8463988" y="4294493"/>
            <a:ext cx="215900" cy="215900"/>
          </a:xfrm>
          <a:prstGeom prst="rect">
            <a:avLst/>
          </a:prstGeom>
        </p:spPr>
      </p:pic>
      <p:pic>
        <p:nvPicPr>
          <p:cNvPr id="28" name="Picture 27">
            <a:extLst>
              <a:ext uri="{FF2B5EF4-FFF2-40B4-BE49-F238E27FC236}">
                <a16:creationId xmlns:a16="http://schemas.microsoft.com/office/drawing/2014/main" id="{28CAD6E0-002B-A44B-8B92-8157AB2746D5}"/>
              </a:ext>
            </a:extLst>
          </p:cNvPr>
          <p:cNvPicPr>
            <a:picLocks noChangeAspect="1"/>
          </p:cNvPicPr>
          <p:nvPr userDrawn="1"/>
        </p:nvPicPr>
        <p:blipFill>
          <a:blip r:embed="rId9"/>
          <a:stretch>
            <a:fillRect/>
          </a:stretch>
        </p:blipFill>
        <p:spPr>
          <a:xfrm>
            <a:off x="3968750" y="380035"/>
            <a:ext cx="1206500" cy="1155700"/>
          </a:xfrm>
          <a:prstGeom prst="rect">
            <a:avLst/>
          </a:prstGeom>
          <a:effectLst>
            <a:outerShdw blurRad="50800" dist="12700" dir="5400000" algn="t" rotWithShape="0">
              <a:prstClr val="black">
                <a:alpha val="40000"/>
              </a:prstClr>
            </a:outerShdw>
          </a:effectLst>
        </p:spPr>
      </p:pic>
      <p:sp>
        <p:nvSpPr>
          <p:cNvPr id="29" name="Rectangle 28">
            <a:extLst>
              <a:ext uri="{FF2B5EF4-FFF2-40B4-BE49-F238E27FC236}">
                <a16:creationId xmlns:a16="http://schemas.microsoft.com/office/drawing/2014/main" id="{964D930F-E201-514E-A3BF-1B89209B3AB9}"/>
              </a:ext>
            </a:extLst>
          </p:cNvPr>
          <p:cNvSpPr/>
          <p:nvPr userDrawn="1"/>
        </p:nvSpPr>
        <p:spPr>
          <a:xfrm flipV="1">
            <a:off x="-4202" y="3904135"/>
            <a:ext cx="9148202" cy="4571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8826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A619BCC1-9F72-AC49-A39E-766518250E11}"/>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157711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FFFEDF31-B7E8-764D-9AF1-5B4D31A20A5A}"/>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38852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7D12A296-C9CC-F948-8744-F01CB83E8364}"/>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924420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826BDD3C-F050-6146-9757-A37AF317D796}"/>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4274965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41453A91-88F4-5C40-98B8-96DCA2113D99}"/>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994573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4631528D-364A-4C4B-ABA5-30FE7C4A7FAA}"/>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039945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4EE17DE0-899B-B64D-925B-16E00C379C29}"/>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169673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5D5EE251-3D24-5243-946D-20ADDB550C28}"/>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705294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ED9450AB-FAF3-B24D-BEBA-1ED730BF7198}"/>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22009199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43836797-33EE-4D4B-AAD6-708D22F065EE}"/>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68335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lvl1pPr>
              <a:buClr>
                <a:srgbClr val="5C2483"/>
              </a:buClr>
              <a:defRPr/>
            </a:lvl1pPr>
            <a:lvl2pPr>
              <a:buClr>
                <a:srgbClr val="5C2483"/>
              </a:buClr>
              <a:defRPr/>
            </a:lvl2pPr>
            <a:lvl3pPr>
              <a:buClr>
                <a:srgbClr val="5C2483"/>
              </a:buClr>
              <a:defRPr/>
            </a:lvl3pPr>
            <a:lvl4pPr>
              <a:buClr>
                <a:srgbClr val="5C2483"/>
              </a:buClr>
              <a:defRPr/>
            </a:lvl4pPr>
            <a:lvl5pPr>
              <a:buClr>
                <a:srgbClr val="5C248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sp>
        <p:nvSpPr>
          <p:cNvPr id="7" name="TextBox 6">
            <a:hlinkClick r:id="rId2"/>
            <a:extLst>
              <a:ext uri="{FF2B5EF4-FFF2-40B4-BE49-F238E27FC236}">
                <a16:creationId xmlns:a16="http://schemas.microsoft.com/office/drawing/2014/main" id="{ECFC2C66-FA57-8643-81FF-6201EEFA0A64}"/>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3"/>
          <a:stretch>
            <a:fillRect/>
          </a:stretch>
        </p:blipFill>
        <p:spPr>
          <a:xfrm>
            <a:off x="8108576" y="340331"/>
            <a:ext cx="685800" cy="660400"/>
          </a:xfrm>
          <a:prstGeom prst="rect">
            <a:avLst/>
          </a:prstGeom>
        </p:spPr>
      </p:pic>
    </p:spTree>
    <p:extLst>
      <p:ext uri="{BB962C8B-B14F-4D97-AF65-F5344CB8AC3E}">
        <p14:creationId xmlns:p14="http://schemas.microsoft.com/office/powerpoint/2010/main" val="3637865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0B392861-303D-3741-B9FE-15C20DB47C51}"/>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956129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B7E70DC9-92E9-184B-9DA0-EF548C90853D}"/>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261903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BA4C7075-9851-4944-B878-CD1A5FF8D79E}"/>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395834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C46AD9D1-F3A3-1C48-89D8-518A5B79633A}"/>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3565650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8AF6B09E-FED2-C042-AD6F-80BFD0CECB2C}"/>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333015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F45A03B6-B2CB-5B4A-806B-BF460C54C226}"/>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906920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766B5D82-9AB9-B64D-BF6C-54956438606E}"/>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37889233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8ED58F6A-3B21-D148-A5D7-66E077C674B1}"/>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459486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4" name="TextBox 3">
            <a:hlinkClick r:id="rId3"/>
            <a:extLst>
              <a:ext uri="{FF2B5EF4-FFF2-40B4-BE49-F238E27FC236}">
                <a16:creationId xmlns:a16="http://schemas.microsoft.com/office/drawing/2014/main" id="{86E5ED8C-AD2B-7149-8D8B-0ED4C95BA22E}"/>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4"/>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Tree>
    <p:extLst>
      <p:ext uri="{BB962C8B-B14F-4D97-AF65-F5344CB8AC3E}">
        <p14:creationId xmlns:p14="http://schemas.microsoft.com/office/powerpoint/2010/main" val="79814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349624"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C42FEFFB-0822-3849-947B-CE245E251CEE}"/>
              </a:ext>
            </a:extLst>
          </p:cNvPr>
          <p:cNvSpPr>
            <a:spLocks noGrp="1"/>
          </p:cNvSpPr>
          <p:nvPr>
            <p:ph sz="half" idx="14"/>
          </p:nvPr>
        </p:nvSpPr>
        <p:spPr>
          <a:xfrm>
            <a:off x="4616689" y="1248361"/>
            <a:ext cx="4079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Oval 7">
            <a:extLst>
              <a:ext uri="{FF2B5EF4-FFF2-40B4-BE49-F238E27FC236}">
                <a16:creationId xmlns:a16="http://schemas.microsoft.com/office/drawing/2014/main" id="{69FF4F85-E83E-D542-B56C-AA90C0A56080}"/>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4F23F520-12A0-6942-98F5-D6F9896F1F2C}"/>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2" name="Picture 11">
            <a:extLst>
              <a:ext uri="{FF2B5EF4-FFF2-40B4-BE49-F238E27FC236}">
                <a16:creationId xmlns:a16="http://schemas.microsoft.com/office/drawing/2014/main" id="{B56F933E-2C6F-5241-9B91-864C125C6CAE}"/>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3" name="TextBox 12">
            <a:hlinkClick r:id="rId3"/>
            <a:extLst>
              <a:ext uri="{FF2B5EF4-FFF2-40B4-BE49-F238E27FC236}">
                <a16:creationId xmlns:a16="http://schemas.microsoft.com/office/drawing/2014/main" id="{FF4DD2E0-5C0C-3A40-8A27-3C4A7B7A22E3}"/>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197900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9624" y="1248361"/>
            <a:ext cx="46160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BB44BF95-3ADF-024E-9D18-0D698B7885B3}"/>
              </a:ext>
            </a:extLst>
          </p:cNvPr>
          <p:cNvSpPr>
            <a:spLocks noGrp="1"/>
          </p:cNvSpPr>
          <p:nvPr>
            <p:ph type="pic" sz="quarter" idx="13"/>
          </p:nvPr>
        </p:nvSpPr>
        <p:spPr>
          <a:xfrm>
            <a:off x="5100460" y="640897"/>
            <a:ext cx="2419219" cy="2419219"/>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7" name="Picture Placeholder 7">
            <a:extLst>
              <a:ext uri="{FF2B5EF4-FFF2-40B4-BE49-F238E27FC236}">
                <a16:creationId xmlns:a16="http://schemas.microsoft.com/office/drawing/2014/main" id="{AD9F2E20-64D8-674E-9CAE-24342F817F35}"/>
              </a:ext>
            </a:extLst>
          </p:cNvPr>
          <p:cNvSpPr>
            <a:spLocks noGrp="1"/>
          </p:cNvSpPr>
          <p:nvPr>
            <p:ph type="pic" sz="quarter" idx="14"/>
          </p:nvPr>
        </p:nvSpPr>
        <p:spPr>
          <a:xfrm>
            <a:off x="7004050" y="2625702"/>
            <a:ext cx="1685364" cy="1685364"/>
          </a:xfrm>
          <a:prstGeom prst="ellipse">
            <a:avLst/>
          </a:prstGeom>
          <a:solidFill>
            <a:schemeClr val="bg1">
              <a:lumMod val="85000"/>
            </a:schemeClr>
          </a:solidFill>
        </p:spPr>
        <p:txBody>
          <a:bodyPr anchor="ctr" anchorCtr="0">
            <a:normAutofit/>
          </a:bodyPr>
          <a:lstStyle>
            <a:lvl1pPr marL="0" indent="0" algn="ctr">
              <a:buFontTx/>
              <a:buNone/>
              <a:defRPr sz="1800" b="1">
                <a:solidFill>
                  <a:schemeClr val="bg1"/>
                </a:solidFill>
              </a:defRPr>
            </a:lvl1pPr>
          </a:lstStyle>
          <a:p>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209987" y="4572000"/>
            <a:ext cx="449976" cy="257155"/>
          </a:xfrm>
        </p:spPr>
        <p:txBody>
          <a:bodyPr/>
          <a:lstStyle/>
          <a:p>
            <a:fld id="{E67D737F-1F27-1D49-8366-9EEB03D8826E}" type="slidenum">
              <a:rPr lang="en-US" smtClean="0"/>
              <a:t>‹#›</a:t>
            </a:fld>
            <a:endParaRPr lang="en-US"/>
          </a:p>
        </p:txBody>
      </p:sp>
      <p:pic>
        <p:nvPicPr>
          <p:cNvPr id="13" name="Picture 12">
            <a:extLst>
              <a:ext uri="{FF2B5EF4-FFF2-40B4-BE49-F238E27FC236}">
                <a16:creationId xmlns:a16="http://schemas.microsoft.com/office/drawing/2014/main" id="{4895202E-426B-3148-AAAB-3D69AE635C60}"/>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4" name="TextBox 13">
            <a:hlinkClick r:id="rId3"/>
            <a:extLst>
              <a:ext uri="{FF2B5EF4-FFF2-40B4-BE49-F238E27FC236}">
                <a16:creationId xmlns:a16="http://schemas.microsoft.com/office/drawing/2014/main" id="{F254D66D-262E-5944-A23E-6F6945D1B3AB}"/>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5927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Large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6780" y="199428"/>
            <a:ext cx="4616076" cy="994172"/>
          </a:xfrm>
        </p:spPr>
        <p:txBody>
          <a:bodyPr/>
          <a:lstStyle/>
          <a:p>
            <a:r>
              <a:rPr lang="en-GB"/>
              <a:t>Click to edit Master title style</a:t>
            </a:r>
            <a:endParaRPr lang="en-US"/>
          </a:p>
        </p:txBody>
      </p:sp>
      <p:sp>
        <p:nvSpPr>
          <p:cNvPr id="6" name="Content Placeholder 2">
            <a:extLst>
              <a:ext uri="{FF2B5EF4-FFF2-40B4-BE49-F238E27FC236}">
                <a16:creationId xmlns:a16="http://schemas.microsoft.com/office/drawing/2014/main" id="{F8E4F1FE-CC4E-A548-8465-0F2E6D43411D}"/>
              </a:ext>
            </a:extLst>
          </p:cNvPr>
          <p:cNvSpPr>
            <a:spLocks noGrp="1"/>
          </p:cNvSpPr>
          <p:nvPr>
            <p:ph idx="1"/>
          </p:nvPr>
        </p:nvSpPr>
        <p:spPr>
          <a:xfrm>
            <a:off x="3426780" y="1248361"/>
            <a:ext cx="5225676" cy="33236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Oval 9">
            <a:extLst>
              <a:ext uri="{FF2B5EF4-FFF2-40B4-BE49-F238E27FC236}">
                <a16:creationId xmlns:a16="http://schemas.microsoft.com/office/drawing/2014/main" id="{13F9E95B-B1DE-4745-BCB5-DECDF3011E64}"/>
              </a:ext>
            </a:extLst>
          </p:cNvPr>
          <p:cNvSpPr/>
          <p:nvPr userDrawn="1"/>
        </p:nvSpPr>
        <p:spPr>
          <a:xfrm>
            <a:off x="3535953"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2C783BD2-984A-314C-A1D0-838326126CC3}"/>
              </a:ext>
            </a:extLst>
          </p:cNvPr>
          <p:cNvSpPr>
            <a:spLocks noGrp="1"/>
          </p:cNvSpPr>
          <p:nvPr>
            <p:ph type="sldNum" sz="quarter" idx="12"/>
          </p:nvPr>
        </p:nvSpPr>
        <p:spPr>
          <a:xfrm>
            <a:off x="3439543" y="4572000"/>
            <a:ext cx="449976" cy="257155"/>
          </a:xfrm>
        </p:spPr>
        <p:txBody>
          <a:bodyPr/>
          <a:lstStyle/>
          <a:p>
            <a:fld id="{E67D737F-1F27-1D49-8366-9EEB03D8826E}" type="slidenum">
              <a:rPr lang="en-US" smtClean="0"/>
              <a:t>‹#›</a:t>
            </a:fld>
            <a:endParaRPr lang="en-US"/>
          </a:p>
        </p:txBody>
      </p:sp>
      <p:sp>
        <p:nvSpPr>
          <p:cNvPr id="4" name="Picture Placeholder 3">
            <a:extLst>
              <a:ext uri="{FF2B5EF4-FFF2-40B4-BE49-F238E27FC236}">
                <a16:creationId xmlns:a16="http://schemas.microsoft.com/office/drawing/2014/main" id="{408A382C-911E-2D4D-AFBB-37991622E725}"/>
              </a:ext>
            </a:extLst>
          </p:cNvPr>
          <p:cNvSpPr>
            <a:spLocks noGrp="1"/>
          </p:cNvSpPr>
          <p:nvPr>
            <p:ph type="pic" sz="quarter" idx="13"/>
          </p:nvPr>
        </p:nvSpPr>
        <p:spPr>
          <a:xfrm>
            <a:off x="0" y="-1"/>
            <a:ext cx="3492500" cy="4946651"/>
          </a:xfrm>
          <a:custGeom>
            <a:avLst/>
            <a:gdLst>
              <a:gd name="connsiteX0" fmla="*/ 0 w 3492500"/>
              <a:gd name="connsiteY0" fmla="*/ 0 h 4946651"/>
              <a:gd name="connsiteX1" fmla="*/ 3492500 w 3492500"/>
              <a:gd name="connsiteY1" fmla="*/ 0 h 4946651"/>
              <a:gd name="connsiteX2" fmla="*/ 3492500 w 3492500"/>
              <a:gd name="connsiteY2" fmla="*/ 4946651 h 4946651"/>
              <a:gd name="connsiteX3" fmla="*/ 0 w 3492500"/>
              <a:gd name="connsiteY3" fmla="*/ 4946651 h 4946651"/>
              <a:gd name="connsiteX4" fmla="*/ 0 w 3492500"/>
              <a:gd name="connsiteY4" fmla="*/ 0 h 4946651"/>
              <a:gd name="connsiteX0" fmla="*/ 0 w 3492500"/>
              <a:gd name="connsiteY0" fmla="*/ 0 h 4953001"/>
              <a:gd name="connsiteX1" fmla="*/ 3492500 w 3492500"/>
              <a:gd name="connsiteY1" fmla="*/ 0 h 4953001"/>
              <a:gd name="connsiteX2" fmla="*/ 3359150 w 3492500"/>
              <a:gd name="connsiteY2" fmla="*/ 4953001 h 4953001"/>
              <a:gd name="connsiteX3" fmla="*/ 0 w 3492500"/>
              <a:gd name="connsiteY3" fmla="*/ 4946651 h 4953001"/>
              <a:gd name="connsiteX4" fmla="*/ 0 w 3492500"/>
              <a:gd name="connsiteY4"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53001"/>
              <a:gd name="connsiteX1" fmla="*/ 3492500 w 3492500"/>
              <a:gd name="connsiteY1" fmla="*/ 0 h 4953001"/>
              <a:gd name="connsiteX2" fmla="*/ 2781300 w 3492500"/>
              <a:gd name="connsiteY2" fmla="*/ 2438401 h 4953001"/>
              <a:gd name="connsiteX3" fmla="*/ 3359150 w 3492500"/>
              <a:gd name="connsiteY3" fmla="*/ 4953001 h 4953001"/>
              <a:gd name="connsiteX4" fmla="*/ 0 w 3492500"/>
              <a:gd name="connsiteY4" fmla="*/ 4946651 h 4953001"/>
              <a:gd name="connsiteX5" fmla="*/ 0 w 3492500"/>
              <a:gd name="connsiteY5" fmla="*/ 0 h 4953001"/>
              <a:gd name="connsiteX0" fmla="*/ 0 w 3492500"/>
              <a:gd name="connsiteY0" fmla="*/ 0 h 4946651"/>
              <a:gd name="connsiteX1" fmla="*/ 3492500 w 3492500"/>
              <a:gd name="connsiteY1" fmla="*/ 0 h 4946651"/>
              <a:gd name="connsiteX2" fmla="*/ 2781300 w 3492500"/>
              <a:gd name="connsiteY2" fmla="*/ 2438401 h 4946651"/>
              <a:gd name="connsiteX3" fmla="*/ 3359150 w 3492500"/>
              <a:gd name="connsiteY3" fmla="*/ 4895851 h 4946651"/>
              <a:gd name="connsiteX4" fmla="*/ 0 w 3492500"/>
              <a:gd name="connsiteY4" fmla="*/ 4946651 h 4946651"/>
              <a:gd name="connsiteX5" fmla="*/ 0 w 3492500"/>
              <a:gd name="connsiteY5" fmla="*/ 0 h 4946651"/>
              <a:gd name="connsiteX0" fmla="*/ 0 w 3492500"/>
              <a:gd name="connsiteY0" fmla="*/ 0 h 4981576"/>
              <a:gd name="connsiteX1" fmla="*/ 3492500 w 3492500"/>
              <a:gd name="connsiteY1" fmla="*/ 0 h 4981576"/>
              <a:gd name="connsiteX2" fmla="*/ 2781300 w 3492500"/>
              <a:gd name="connsiteY2" fmla="*/ 2438401 h 4981576"/>
              <a:gd name="connsiteX3" fmla="*/ 3355975 w 3492500"/>
              <a:gd name="connsiteY3" fmla="*/ 4981576 h 4981576"/>
              <a:gd name="connsiteX4" fmla="*/ 0 w 3492500"/>
              <a:gd name="connsiteY4" fmla="*/ 4946651 h 4981576"/>
              <a:gd name="connsiteX5" fmla="*/ 0 w 3492500"/>
              <a:gd name="connsiteY5" fmla="*/ 0 h 4981576"/>
              <a:gd name="connsiteX0" fmla="*/ 0 w 3492500"/>
              <a:gd name="connsiteY0" fmla="*/ 0 h 4946651"/>
              <a:gd name="connsiteX1" fmla="*/ 3492500 w 3492500"/>
              <a:gd name="connsiteY1" fmla="*/ 0 h 4946651"/>
              <a:gd name="connsiteX2" fmla="*/ 2781300 w 3492500"/>
              <a:gd name="connsiteY2" fmla="*/ 2438401 h 4946651"/>
              <a:gd name="connsiteX3" fmla="*/ 3352800 w 3492500"/>
              <a:gd name="connsiteY3" fmla="*/ 4946651 h 4946651"/>
              <a:gd name="connsiteX4" fmla="*/ 0 w 3492500"/>
              <a:gd name="connsiteY4" fmla="*/ 4946651 h 4946651"/>
              <a:gd name="connsiteX5" fmla="*/ 0 w 3492500"/>
              <a:gd name="connsiteY5" fmla="*/ 0 h 494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2500" h="4946651">
                <a:moveTo>
                  <a:pt x="0" y="0"/>
                </a:moveTo>
                <a:lnTo>
                  <a:pt x="3492500" y="0"/>
                </a:lnTo>
                <a:cubicBezTo>
                  <a:pt x="3014133" y="625475"/>
                  <a:pt x="2783417" y="1657351"/>
                  <a:pt x="2781300" y="2438401"/>
                </a:cubicBezTo>
                <a:cubicBezTo>
                  <a:pt x="2796117" y="3311526"/>
                  <a:pt x="2845858" y="4013201"/>
                  <a:pt x="3352800" y="4946651"/>
                </a:cubicBezTo>
                <a:lnTo>
                  <a:pt x="0" y="4946651"/>
                </a:lnTo>
                <a:lnTo>
                  <a:pt x="0" y="0"/>
                </a:lnTo>
                <a:close/>
              </a:path>
            </a:pathLst>
          </a:custGeom>
          <a:solidFill>
            <a:schemeClr val="bg1">
              <a:lumMod val="85000"/>
            </a:schemeClr>
          </a:solidFill>
        </p:spPr>
        <p:txBody>
          <a:bodyPr anchor="ctr" anchorCtr="0"/>
          <a:lstStyle>
            <a:lvl1pPr marL="0" indent="0" algn="ctr">
              <a:buFontTx/>
              <a:buNone/>
              <a:defRPr/>
            </a:lvl1pPr>
          </a:lstStyle>
          <a:p>
            <a:endParaRPr lang="en-US"/>
          </a:p>
        </p:txBody>
      </p:sp>
      <p:pic>
        <p:nvPicPr>
          <p:cNvPr id="15" name="Picture 14">
            <a:extLst>
              <a:ext uri="{FF2B5EF4-FFF2-40B4-BE49-F238E27FC236}">
                <a16:creationId xmlns:a16="http://schemas.microsoft.com/office/drawing/2014/main" id="{18772AF0-9E9E-B048-9523-910A9F346657}"/>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16" name="TextBox 15">
            <a:hlinkClick r:id="rId3"/>
            <a:extLst>
              <a:ext uri="{FF2B5EF4-FFF2-40B4-BE49-F238E27FC236}">
                <a16:creationId xmlns:a16="http://schemas.microsoft.com/office/drawing/2014/main" id="{43BDCE8D-CDEE-5B4D-8797-74C3C9F44B22}"/>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42334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043" y="1197935"/>
            <a:ext cx="8459915" cy="1395079"/>
          </a:xfrm>
          <a:effectLst>
            <a:outerShdw blurRad="50800" dist="16256" dir="5400000" algn="t" rotWithShape="0">
              <a:prstClr val="black">
                <a:alpha val="40000"/>
              </a:prstClr>
            </a:outerShdw>
          </a:effectLst>
        </p:spPr>
        <p:txBody>
          <a:bodyPr anchor="b" anchorCtr="0">
            <a:normAutofit/>
          </a:bodyPr>
          <a:lstStyle>
            <a:lvl1pPr algn="ctr">
              <a:defRPr sz="46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Example Title</a:t>
            </a:r>
            <a:endParaRPr lang="en-US"/>
          </a:p>
        </p:txBody>
      </p:sp>
      <p:sp>
        <p:nvSpPr>
          <p:cNvPr id="7" name="Oval 6">
            <a:extLst>
              <a:ext uri="{FF2B5EF4-FFF2-40B4-BE49-F238E27FC236}">
                <a16:creationId xmlns:a16="http://schemas.microsoft.com/office/drawing/2014/main" id="{38A95F0D-7078-234D-8768-152B02033207}"/>
              </a:ext>
            </a:extLst>
          </p:cNvPr>
          <p:cNvSpPr/>
          <p:nvPr userDrawn="1"/>
        </p:nvSpPr>
        <p:spPr>
          <a:xfrm>
            <a:off x="306397" y="4572000"/>
            <a:ext cx="257155" cy="257155"/>
          </a:xfrm>
          <a:prstGeom prst="ellipse">
            <a:avLst/>
          </a:prstGeom>
          <a:solidFill>
            <a:schemeClr val="bg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0C51FD95-1390-FE40-8FE2-746DE9FCEDBA}"/>
              </a:ext>
            </a:extLst>
          </p:cNvPr>
          <p:cNvSpPr>
            <a:spLocks noGrp="1"/>
          </p:cNvSpPr>
          <p:nvPr>
            <p:ph type="subTitle" idx="1" hasCustomPrompt="1"/>
          </p:nvPr>
        </p:nvSpPr>
        <p:spPr>
          <a:xfrm>
            <a:off x="342043" y="2753359"/>
            <a:ext cx="8459915" cy="1102715"/>
          </a:xfrm>
          <a:effectLst>
            <a:outerShdw blurRad="50800" dist="16256" dir="5400000" algn="t" rotWithShape="0">
              <a:prstClr val="black">
                <a:alpha val="40000"/>
              </a:prstClr>
            </a:outerShdw>
          </a:effectLst>
        </p:spPr>
        <p:txBody>
          <a:bodyPr>
            <a:normAutofit/>
          </a:bodyPr>
          <a:lstStyle>
            <a:lvl1pPr marL="0" indent="0" algn="ctr">
              <a:spcBef>
                <a:spcPts val="150"/>
              </a:spcBef>
              <a:buNone/>
              <a:defRPr sz="2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Example Title</a:t>
            </a:r>
            <a:endParaRPr lang="en-US"/>
          </a:p>
        </p:txBody>
      </p:sp>
      <p:pic>
        <p:nvPicPr>
          <p:cNvPr id="10" name="Picture 9">
            <a:extLst>
              <a:ext uri="{FF2B5EF4-FFF2-40B4-BE49-F238E27FC236}">
                <a16:creationId xmlns:a16="http://schemas.microsoft.com/office/drawing/2014/main" id="{E411B90A-6F28-F644-BFB3-CD73C29CC790}"/>
              </a:ext>
            </a:extLst>
          </p:cNvPr>
          <p:cNvPicPr>
            <a:picLocks noChangeAspect="1"/>
          </p:cNvPicPr>
          <p:nvPr userDrawn="1"/>
        </p:nvPicPr>
        <p:blipFill>
          <a:blip r:embed="rId3"/>
          <a:stretch>
            <a:fillRect/>
          </a:stretch>
        </p:blipFill>
        <p:spPr>
          <a:xfrm>
            <a:off x="8108202" y="340331"/>
            <a:ext cx="685800" cy="660400"/>
          </a:xfrm>
          <a:prstGeom prst="rect">
            <a:avLst/>
          </a:prstGeom>
          <a:effectLst>
            <a:outerShdw blurRad="50800" dist="16256" dir="5400000" algn="t" rotWithShape="0">
              <a:prstClr val="black">
                <a:alpha val="40000"/>
              </a:prstClr>
            </a:outerShdw>
          </a:effectLst>
        </p:spPr>
      </p:pic>
      <p:sp>
        <p:nvSpPr>
          <p:cNvPr id="8" name="Slide Number Placeholder 5">
            <a:extLst>
              <a:ext uri="{FF2B5EF4-FFF2-40B4-BE49-F238E27FC236}">
                <a16:creationId xmlns:a16="http://schemas.microsoft.com/office/drawing/2014/main" id="{0D98E153-963B-844E-BC0E-ACD343EC7370}"/>
              </a:ext>
            </a:extLst>
          </p:cNvPr>
          <p:cNvSpPr>
            <a:spLocks noGrp="1"/>
          </p:cNvSpPr>
          <p:nvPr>
            <p:ph type="sldNum" sz="quarter" idx="12"/>
          </p:nvPr>
        </p:nvSpPr>
        <p:spPr>
          <a:xfrm>
            <a:off x="209987" y="4572000"/>
            <a:ext cx="449976" cy="257155"/>
          </a:xfrm>
        </p:spPr>
        <p:txBody>
          <a:bodyPr/>
          <a:lstStyle>
            <a:lvl1pPr>
              <a:defRPr>
                <a:solidFill>
                  <a:srgbClr val="271D67"/>
                </a:solidFill>
              </a:defRPr>
            </a:lvl1pPr>
          </a:lstStyle>
          <a:p>
            <a:fld id="{E67D737F-1F27-1D49-8366-9EEB03D8826E}" type="slidenum">
              <a:rPr lang="en-US" smtClean="0"/>
              <a:pPr/>
              <a:t>‹#›</a:t>
            </a:fld>
            <a:endParaRPr lang="en-US"/>
          </a:p>
        </p:txBody>
      </p:sp>
      <p:sp>
        <p:nvSpPr>
          <p:cNvPr id="11" name="TextBox 10">
            <a:hlinkClick r:id="rId4"/>
            <a:extLst>
              <a:ext uri="{FF2B5EF4-FFF2-40B4-BE49-F238E27FC236}">
                <a16:creationId xmlns:a16="http://schemas.microsoft.com/office/drawing/2014/main" id="{CF48F867-FA53-AA42-929E-EA06F1F643F3}"/>
              </a:ext>
            </a:extLst>
          </p:cNvPr>
          <p:cNvSpPr txBox="1"/>
          <p:nvPr userDrawn="1"/>
        </p:nvSpPr>
        <p:spPr>
          <a:xfrm>
            <a:off x="6241774" y="4635329"/>
            <a:ext cx="2524538" cy="276999"/>
          </a:xfrm>
          <a:prstGeom prst="rect">
            <a:avLst/>
          </a:prstGeom>
          <a:noFill/>
          <a:effectLst>
            <a:outerShdw blurRad="50800" dist="16256" dir="5400000" algn="t" rotWithShape="0">
              <a:prstClr val="black">
                <a:alpha val="40000"/>
              </a:prstClr>
            </a:outerShdw>
          </a:effectLst>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chemeClr val="bg1"/>
                </a:solidFill>
                <a:effectLst/>
                <a:latin typeface="+mn-lt"/>
                <a:ea typeface="+mn-ea"/>
                <a:cs typeface="+mn-cs"/>
              </a:rPr>
              <a:t>www.therainbowfoundation.org.uk</a:t>
            </a:r>
            <a:endParaRPr lang="en-GB" sz="1200" b="1" kern="1200">
              <a:solidFill>
                <a:schemeClr val="bg1"/>
              </a:solidFill>
              <a:effectLst/>
              <a:latin typeface="+mn-lt"/>
              <a:ea typeface="+mn-ea"/>
              <a:cs typeface="+mn-cs"/>
            </a:endParaRPr>
          </a:p>
        </p:txBody>
      </p:sp>
    </p:spTree>
    <p:extLst>
      <p:ext uri="{BB962C8B-B14F-4D97-AF65-F5344CB8AC3E}">
        <p14:creationId xmlns:p14="http://schemas.microsoft.com/office/powerpoint/2010/main" val="8016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EB91EC46-82A8-D846-9644-4A60A2B1583C}"/>
              </a:ext>
            </a:extLst>
          </p:cNvPr>
          <p:cNvSpPr/>
          <p:nvPr userDrawn="1"/>
        </p:nvSpPr>
        <p:spPr>
          <a:xfrm>
            <a:off x="306397" y="4572000"/>
            <a:ext cx="257155" cy="257155"/>
          </a:xfrm>
          <a:prstGeom prst="ellipse">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p>
            <a:fld id="{E67D737F-1F27-1D49-8366-9EEB03D8826E}" type="slidenum">
              <a:rPr lang="en-US" smtClean="0"/>
              <a:t>‹#›</a:t>
            </a:fld>
            <a:endParaRPr lang="en-US"/>
          </a:p>
        </p:txBody>
      </p:sp>
      <p:pic>
        <p:nvPicPr>
          <p:cNvPr id="8" name="Picture 7">
            <a:extLst>
              <a:ext uri="{FF2B5EF4-FFF2-40B4-BE49-F238E27FC236}">
                <a16:creationId xmlns:a16="http://schemas.microsoft.com/office/drawing/2014/main" id="{78A2D805-7162-544D-8261-23E3A59C2121}"/>
              </a:ext>
            </a:extLst>
          </p:cNvPr>
          <p:cNvPicPr>
            <a:picLocks noChangeAspect="1"/>
          </p:cNvPicPr>
          <p:nvPr userDrawn="1"/>
        </p:nvPicPr>
        <p:blipFill>
          <a:blip r:embed="rId2"/>
          <a:stretch>
            <a:fillRect/>
          </a:stretch>
        </p:blipFill>
        <p:spPr>
          <a:xfrm>
            <a:off x="8108576" y="340331"/>
            <a:ext cx="685800" cy="660400"/>
          </a:xfrm>
          <a:prstGeom prst="rect">
            <a:avLst/>
          </a:prstGeom>
        </p:spPr>
      </p:pic>
      <p:sp>
        <p:nvSpPr>
          <p:cNvPr id="9" name="TextBox 8">
            <a:hlinkClick r:id="rId3"/>
            <a:extLst>
              <a:ext uri="{FF2B5EF4-FFF2-40B4-BE49-F238E27FC236}">
                <a16:creationId xmlns:a16="http://schemas.microsoft.com/office/drawing/2014/main" id="{BE7C3232-4C4B-7347-B20F-3366948468C6}"/>
              </a:ext>
            </a:extLst>
          </p:cNvPr>
          <p:cNvSpPr txBox="1"/>
          <p:nvPr userDrawn="1"/>
        </p:nvSpPr>
        <p:spPr>
          <a:xfrm>
            <a:off x="6241774" y="4635329"/>
            <a:ext cx="2524538"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1200" b="1" kern="1200" err="1">
                <a:solidFill>
                  <a:srgbClr val="E30613"/>
                </a:solidFill>
                <a:effectLst/>
                <a:latin typeface="+mn-lt"/>
                <a:ea typeface="+mn-ea"/>
                <a:cs typeface="+mn-cs"/>
              </a:rPr>
              <a:t>www.therainbowfoundation.org.uk</a:t>
            </a:r>
            <a:endParaRPr lang="en-GB" sz="1200" b="1" kern="1200">
              <a:solidFill>
                <a:srgbClr val="E30613"/>
              </a:solidFill>
              <a:effectLst/>
              <a:latin typeface="+mn-lt"/>
              <a:ea typeface="+mn-ea"/>
              <a:cs typeface="+mn-cs"/>
            </a:endParaRPr>
          </a:p>
        </p:txBody>
      </p:sp>
    </p:spTree>
    <p:extLst>
      <p:ext uri="{BB962C8B-B14F-4D97-AF65-F5344CB8AC3E}">
        <p14:creationId xmlns:p14="http://schemas.microsoft.com/office/powerpoint/2010/main" val="24162568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10.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4.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5.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7.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8.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9.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0442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81437459"/>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735" r:id="rId3"/>
  </p:sldLayoutIdLst>
  <p:hf hdr="0" ftr="0" dt="0"/>
  <p:txStyles>
    <p:titleStyle>
      <a:lvl1pPr algn="l" defTabSz="685800" rtl="0" eaLnBrk="1" latinLnBrk="0" hangingPunct="1">
        <a:lnSpc>
          <a:spcPct val="90000"/>
        </a:lnSpc>
        <a:spcBef>
          <a:spcPct val="0"/>
        </a:spcBef>
        <a:buNone/>
        <a:defRPr sz="2400" b="1" kern="1200">
          <a:solidFill>
            <a:srgbClr val="E30613"/>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271D67"/>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271D67"/>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271D67"/>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271D67"/>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271D67"/>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2647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hdr="0" ftr="0" dt="0"/>
  <p:txStyles>
    <p:titleStyle>
      <a:lvl1pPr algn="l" defTabSz="685800" rtl="0" eaLnBrk="1" latinLnBrk="0" hangingPunct="1">
        <a:lnSpc>
          <a:spcPct val="90000"/>
        </a:lnSpc>
        <a:spcBef>
          <a:spcPct val="0"/>
        </a:spcBef>
        <a:buNone/>
        <a:defRPr sz="2400" b="1" kern="1200">
          <a:solidFill>
            <a:srgbClr val="E30613"/>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E3061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E3061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E3061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E3061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E3061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13884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6" r:id="rId4"/>
    <p:sldLayoutId id="2147483685" r:id="rId5"/>
  </p:sldLayoutIdLst>
  <p:hf hdr="0" ftr="0" dt="0"/>
  <p:txStyles>
    <p:titleStyle>
      <a:lvl1pPr algn="l" defTabSz="685800" rtl="0" eaLnBrk="1" latinLnBrk="0" hangingPunct="1">
        <a:lnSpc>
          <a:spcPct val="90000"/>
        </a:lnSpc>
        <a:spcBef>
          <a:spcPct val="0"/>
        </a:spcBef>
        <a:buNone/>
        <a:defRPr sz="2400" b="1" kern="1200">
          <a:solidFill>
            <a:srgbClr val="5C2483"/>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5C248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5C248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5C248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5C248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5C248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35031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hf hdr="0" ftr="0" dt="0"/>
  <p:txStyles>
    <p:titleStyle>
      <a:lvl1pPr algn="l" defTabSz="685800" rtl="0" eaLnBrk="1" latinLnBrk="0" hangingPunct="1">
        <a:lnSpc>
          <a:spcPct val="90000"/>
        </a:lnSpc>
        <a:spcBef>
          <a:spcPct val="0"/>
        </a:spcBef>
        <a:buNone/>
        <a:defRPr sz="2400" b="1" kern="1200">
          <a:solidFill>
            <a:srgbClr val="13A538"/>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13A538"/>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13A538"/>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13A538"/>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13A538"/>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13A538"/>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0267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hdr="0" ftr="0" dt="0"/>
  <p:txStyles>
    <p:titleStyle>
      <a:lvl1pPr algn="l" defTabSz="685800" rtl="0" eaLnBrk="1" latinLnBrk="0" hangingPunct="1">
        <a:lnSpc>
          <a:spcPct val="90000"/>
        </a:lnSpc>
        <a:spcBef>
          <a:spcPct val="0"/>
        </a:spcBef>
        <a:buNone/>
        <a:defRPr sz="2400" b="1" kern="1200">
          <a:solidFill>
            <a:srgbClr val="00569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00569D"/>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00569D"/>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00569D"/>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00569D"/>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00569D"/>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78792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hf hdr="0" ftr="0" dt="0"/>
  <p:txStyles>
    <p:titleStyle>
      <a:lvl1pPr algn="l" defTabSz="685800" rtl="0" eaLnBrk="1" latinLnBrk="0" hangingPunct="1">
        <a:lnSpc>
          <a:spcPct val="90000"/>
        </a:lnSpc>
        <a:spcBef>
          <a:spcPct val="0"/>
        </a:spcBef>
        <a:buNone/>
        <a:defRPr sz="2400" b="1" kern="1200">
          <a:solidFill>
            <a:srgbClr val="FFE5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FFE5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FFE5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FFE5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FFE5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FFE5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17485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hf hdr="0" ftr="0" dt="0"/>
  <p:txStyles>
    <p:titleStyle>
      <a:lvl1pPr algn="l" defTabSz="685800" rtl="0" eaLnBrk="1" latinLnBrk="0" hangingPunct="1">
        <a:lnSpc>
          <a:spcPct val="90000"/>
        </a:lnSpc>
        <a:spcBef>
          <a:spcPct val="0"/>
        </a:spcBef>
        <a:buNone/>
        <a:defRPr sz="2400" b="1" kern="1200">
          <a:solidFill>
            <a:srgbClr val="009FE3"/>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009FE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009FE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009FE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009FE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009FE3"/>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6984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hdr="0" ftr="0" dt="0"/>
  <p:txStyles>
    <p:titleStyle>
      <a:lvl1pPr algn="l" defTabSz="685800" rtl="0" eaLnBrk="1" latinLnBrk="0" hangingPunct="1">
        <a:lnSpc>
          <a:spcPct val="90000"/>
        </a:lnSpc>
        <a:spcBef>
          <a:spcPct val="0"/>
        </a:spcBef>
        <a:buNone/>
        <a:defRPr sz="2400" b="1" kern="1200">
          <a:solidFill>
            <a:srgbClr val="F392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F392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F392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F392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F392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F392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99616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lvl1pPr algn="l" defTabSz="685800" rtl="0" eaLnBrk="1" latinLnBrk="0" hangingPunct="1">
        <a:lnSpc>
          <a:spcPct val="90000"/>
        </a:lnSpc>
        <a:spcBef>
          <a:spcPct val="0"/>
        </a:spcBef>
        <a:buNone/>
        <a:defRPr sz="2400" b="1" kern="1200">
          <a:solidFill>
            <a:srgbClr val="C8D400"/>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C8D4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C8D4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C8D4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C8D4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C8D400"/>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09987" y="4572000"/>
            <a:ext cx="449976" cy="257155"/>
          </a:xfrm>
          <a:prstGeom prst="rect">
            <a:avLst/>
          </a:prstGeom>
        </p:spPr>
        <p:txBody>
          <a:bodyPr vert="horz" lIns="91440" tIns="45720" rIns="91440" bIns="45720" rtlCol="0" anchor="ctr"/>
          <a:lstStyle>
            <a:lvl1pPr algn="ctr">
              <a:defRPr sz="800" b="1">
                <a:solidFill>
                  <a:schemeClr val="bg1"/>
                </a:solidFill>
                <a:latin typeface="Arial" panose="020B0604020202020204" pitchFamily="34" charset="0"/>
                <a:cs typeface="Arial" panose="020B0604020202020204" pitchFamily="34" charset="0"/>
              </a:defRPr>
            </a:lvl1pPr>
          </a:lstStyle>
          <a:p>
            <a:fld id="{E67D737F-1F27-1D49-8366-9EEB03D8826E}" type="slidenum">
              <a:rPr lang="en-US" smtClean="0"/>
              <a:pPr/>
              <a:t>‹#›</a:t>
            </a:fld>
            <a:endParaRPr lang="en-US"/>
          </a:p>
        </p:txBody>
      </p:sp>
      <p:sp>
        <p:nvSpPr>
          <p:cNvPr id="2" name="Title Placeholder 1"/>
          <p:cNvSpPr>
            <a:spLocks noGrp="1"/>
          </p:cNvSpPr>
          <p:nvPr>
            <p:ph type="title"/>
          </p:nvPr>
        </p:nvSpPr>
        <p:spPr>
          <a:xfrm>
            <a:off x="349624" y="199428"/>
            <a:ext cx="834614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9623" y="1248361"/>
            <a:ext cx="8346141" cy="33236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ectangle 9">
            <a:extLst>
              <a:ext uri="{FF2B5EF4-FFF2-40B4-BE49-F238E27FC236}">
                <a16:creationId xmlns:a16="http://schemas.microsoft.com/office/drawing/2014/main" id="{273CF2BF-B973-E94E-9AE6-AEDD6163F346}"/>
              </a:ext>
            </a:extLst>
          </p:cNvPr>
          <p:cNvSpPr/>
          <p:nvPr userDrawn="1"/>
        </p:nvSpPr>
        <p:spPr>
          <a:xfrm>
            <a:off x="8842375" y="4972050"/>
            <a:ext cx="301625" cy="171450"/>
          </a:xfrm>
          <a:prstGeom prst="rect">
            <a:avLst/>
          </a:prstGeom>
          <a:solidFill>
            <a:srgbClr val="A71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A562531-3B82-FA49-8089-A4CBC7F71DFD}"/>
              </a:ext>
            </a:extLst>
          </p:cNvPr>
          <p:cNvSpPr/>
          <p:nvPr userDrawn="1"/>
        </p:nvSpPr>
        <p:spPr>
          <a:xfrm>
            <a:off x="8544951" y="4972050"/>
            <a:ext cx="301625" cy="171450"/>
          </a:xfrm>
          <a:prstGeom prst="rect">
            <a:avLst/>
          </a:prstGeom>
          <a:solidFill>
            <a:srgbClr val="5C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4FB0CE-6AD9-3141-9106-13871B6A4B44}"/>
              </a:ext>
            </a:extLst>
          </p:cNvPr>
          <p:cNvSpPr/>
          <p:nvPr userDrawn="1"/>
        </p:nvSpPr>
        <p:spPr>
          <a:xfrm>
            <a:off x="8243326" y="4972050"/>
            <a:ext cx="301625" cy="171450"/>
          </a:xfrm>
          <a:prstGeom prst="rect">
            <a:avLst/>
          </a:prstGeom>
          <a:solidFill>
            <a:srgbClr val="271D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54156DC-49F2-2A49-857F-CE847BE9F05B}"/>
              </a:ext>
            </a:extLst>
          </p:cNvPr>
          <p:cNvSpPr/>
          <p:nvPr userDrawn="1"/>
        </p:nvSpPr>
        <p:spPr>
          <a:xfrm>
            <a:off x="7945902" y="4972050"/>
            <a:ext cx="301625" cy="171450"/>
          </a:xfrm>
          <a:prstGeom prst="rect">
            <a:avLst/>
          </a:prstGeom>
          <a:solidFill>
            <a:srgbClr val="005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D1553A7-379C-5A46-B591-DCD3A49D690D}"/>
              </a:ext>
            </a:extLst>
          </p:cNvPr>
          <p:cNvSpPr/>
          <p:nvPr userDrawn="1"/>
        </p:nvSpPr>
        <p:spPr>
          <a:xfrm>
            <a:off x="7644277" y="4972050"/>
            <a:ext cx="301625" cy="171450"/>
          </a:xfrm>
          <a:prstGeom prst="rect">
            <a:avLst/>
          </a:prstGeom>
          <a:solidFill>
            <a:srgbClr val="009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58DD1DC-648C-4E42-9342-A105F0D4E257}"/>
              </a:ext>
            </a:extLst>
          </p:cNvPr>
          <p:cNvSpPr/>
          <p:nvPr userDrawn="1"/>
        </p:nvSpPr>
        <p:spPr>
          <a:xfrm>
            <a:off x="7346853" y="4972050"/>
            <a:ext cx="301625" cy="171450"/>
          </a:xfrm>
          <a:prstGeom prst="rect">
            <a:avLst/>
          </a:prstGeom>
          <a:solidFill>
            <a:srgbClr val="13A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B7CAD9-015A-4243-910A-1511A8E36080}"/>
              </a:ext>
            </a:extLst>
          </p:cNvPr>
          <p:cNvSpPr/>
          <p:nvPr userDrawn="1"/>
        </p:nvSpPr>
        <p:spPr>
          <a:xfrm>
            <a:off x="7045228" y="4972050"/>
            <a:ext cx="301625" cy="171450"/>
          </a:xfrm>
          <a:prstGeom prst="rect">
            <a:avLst/>
          </a:prstGeom>
          <a:solidFill>
            <a:srgbClr val="C8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3EB97C-74C5-3648-B010-B5A610FF6A99}"/>
              </a:ext>
            </a:extLst>
          </p:cNvPr>
          <p:cNvSpPr/>
          <p:nvPr userDrawn="1"/>
        </p:nvSpPr>
        <p:spPr>
          <a:xfrm>
            <a:off x="6747804" y="4972050"/>
            <a:ext cx="301625" cy="171450"/>
          </a:xfrm>
          <a:prstGeom prst="rect">
            <a:avLst/>
          </a:prstGeom>
          <a:solidFill>
            <a:srgbClr val="FFE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35D8DDD-C4F8-9845-8FC8-4A02F5FA5E1E}"/>
              </a:ext>
            </a:extLst>
          </p:cNvPr>
          <p:cNvSpPr/>
          <p:nvPr userDrawn="1"/>
        </p:nvSpPr>
        <p:spPr>
          <a:xfrm>
            <a:off x="6446179" y="4972050"/>
            <a:ext cx="301625" cy="171450"/>
          </a:xfrm>
          <a:prstGeom prst="rect">
            <a:avLst/>
          </a:prstGeom>
          <a:solidFill>
            <a:srgbClr val="F3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3529316-0C0E-1542-A15F-3B223A9D4C67}"/>
              </a:ext>
            </a:extLst>
          </p:cNvPr>
          <p:cNvSpPr/>
          <p:nvPr userDrawn="1"/>
        </p:nvSpPr>
        <p:spPr>
          <a:xfrm>
            <a:off x="0" y="4972050"/>
            <a:ext cx="6450381" cy="171450"/>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90318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ftr="0" dt="0"/>
  <p:txStyles>
    <p:titleStyle>
      <a:lvl1pPr algn="l" defTabSz="685800" rtl="0" eaLnBrk="1" latinLnBrk="0" hangingPunct="1">
        <a:lnSpc>
          <a:spcPct val="90000"/>
        </a:lnSpc>
        <a:spcBef>
          <a:spcPct val="0"/>
        </a:spcBef>
        <a:buNone/>
        <a:defRPr sz="2400" b="1" kern="1200">
          <a:solidFill>
            <a:srgbClr val="DE5FB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E5FB5"/>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Clr>
          <a:srgbClr val="DE5FB5"/>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Clr>
          <a:srgbClr val="DE5FB5"/>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Clr>
          <a:srgbClr val="DE5FB5"/>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Clr>
          <a:srgbClr val="DE5FB5"/>
        </a:buClr>
        <a:buFont typeface="Arial" panose="020B0604020202020204" pitchFamily="34" charset="0"/>
        <a:buChar char="•"/>
        <a:defRPr sz="12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www.nhs.uk/"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F319E9C-161D-0B4F-AF59-E1D572E69070}"/>
              </a:ext>
            </a:extLst>
          </p:cNvPr>
          <p:cNvSpPr>
            <a:spLocks noGrp="1"/>
          </p:cNvSpPr>
          <p:nvPr>
            <p:ph type="subTitle" idx="1"/>
          </p:nvPr>
        </p:nvSpPr>
        <p:spPr>
          <a:xfrm>
            <a:off x="447249" y="3219842"/>
            <a:ext cx="4767688" cy="1241822"/>
          </a:xfrm>
        </p:spPr>
        <p:txBody>
          <a:bodyPr vert="horz" lIns="91440" tIns="45720" rIns="91440" bIns="45720" rtlCol="0" anchor="t">
            <a:normAutofit/>
          </a:bodyPr>
          <a:lstStyle/>
          <a:p>
            <a:endParaRPr lang="en-US" dirty="0">
              <a:latin typeface="Open Sans"/>
              <a:ea typeface="Open Sans"/>
              <a:cs typeface="Open Sans"/>
            </a:endParaRPr>
          </a:p>
          <a:p>
            <a:endParaRPr lang="en-US" dirty="0"/>
          </a:p>
        </p:txBody>
      </p:sp>
      <p:sp>
        <p:nvSpPr>
          <p:cNvPr id="4" name="Title 3">
            <a:extLst>
              <a:ext uri="{FF2B5EF4-FFF2-40B4-BE49-F238E27FC236}">
                <a16:creationId xmlns:a16="http://schemas.microsoft.com/office/drawing/2014/main" id="{146E0A25-1DF7-F34E-B1BE-7A621C242A16}"/>
              </a:ext>
            </a:extLst>
          </p:cNvPr>
          <p:cNvSpPr>
            <a:spLocks noGrp="1"/>
          </p:cNvSpPr>
          <p:nvPr>
            <p:ph type="title"/>
          </p:nvPr>
        </p:nvSpPr>
        <p:spPr>
          <a:xfrm>
            <a:off x="252761" y="2339685"/>
            <a:ext cx="5084955" cy="1312609"/>
          </a:xfrm>
        </p:spPr>
        <p:txBody>
          <a:bodyPr>
            <a:normAutofit fontScale="90000"/>
          </a:bodyPr>
          <a:lstStyle/>
          <a:p>
            <a:pPr algn="ctr"/>
            <a:r>
              <a:rPr lang="en-US" sz="2600" dirty="0">
                <a:latin typeface="Open Sans"/>
                <a:ea typeface="Open Sans"/>
                <a:cs typeface="Open Sans"/>
              </a:rPr>
              <a:t> July 2023 Active Futures Cohort</a:t>
            </a:r>
            <a:r>
              <a:rPr lang="en-US" dirty="0">
                <a:latin typeface="Open Sans"/>
                <a:ea typeface="Open Sans"/>
                <a:cs typeface="Open Sans"/>
              </a:rPr>
              <a:t>: </a:t>
            </a:r>
            <a:br>
              <a:rPr lang="en-US" dirty="0">
                <a:latin typeface="Open Sans"/>
                <a:ea typeface="Open Sans"/>
                <a:cs typeface="Open Sans"/>
              </a:rPr>
            </a:br>
            <a:r>
              <a:rPr lang="en-US" sz="1600" dirty="0">
                <a:latin typeface="Open Sans"/>
                <a:ea typeface="Open Sans"/>
                <a:cs typeface="Open Sans"/>
              </a:rPr>
              <a:t>free strength and balance classes with wellbeing  support</a:t>
            </a:r>
            <a:br>
              <a:rPr lang="en-US" sz="1600" dirty="0">
                <a:latin typeface="Open Sans"/>
                <a:ea typeface="Open Sans"/>
                <a:cs typeface="Open Sans"/>
              </a:rPr>
            </a:br>
            <a:br>
              <a:rPr lang="en-US" sz="1600" dirty="0">
                <a:latin typeface="Open Sans"/>
                <a:ea typeface="Open Sans"/>
                <a:cs typeface="Open Sans"/>
              </a:rPr>
            </a:br>
            <a:r>
              <a:rPr lang="en-US" sz="1600" b="1" i="1" dirty="0">
                <a:solidFill>
                  <a:srgbClr val="F39200"/>
                </a:solidFill>
                <a:latin typeface="Open Sans"/>
                <a:ea typeface="Open Sans"/>
                <a:cs typeface="Open Sans"/>
              </a:rPr>
              <a:t>Promoting independence in later life</a:t>
            </a:r>
            <a:br>
              <a:rPr lang="en-US" dirty="0"/>
            </a:br>
            <a:endParaRPr lang="en-US" dirty="0"/>
          </a:p>
        </p:txBody>
      </p:sp>
      <p:pic>
        <p:nvPicPr>
          <p:cNvPr id="10" name="Picture 9">
            <a:extLst>
              <a:ext uri="{FF2B5EF4-FFF2-40B4-BE49-F238E27FC236}">
                <a16:creationId xmlns:a16="http://schemas.microsoft.com/office/drawing/2014/main" id="{8AB0C00C-FB35-4E93-97C4-781A1DAE0E42}"/>
              </a:ext>
            </a:extLst>
          </p:cNvPr>
          <p:cNvPicPr>
            <a:picLocks noChangeAspect="1"/>
          </p:cNvPicPr>
          <p:nvPr/>
        </p:nvPicPr>
        <p:blipFill>
          <a:blip r:embed="rId2"/>
          <a:stretch>
            <a:fillRect/>
          </a:stretch>
        </p:blipFill>
        <p:spPr>
          <a:xfrm>
            <a:off x="2384364" y="3931137"/>
            <a:ext cx="2302466" cy="601314"/>
          </a:xfrm>
          <a:prstGeom prst="rect">
            <a:avLst/>
          </a:prstGeom>
        </p:spPr>
      </p:pic>
      <p:pic>
        <p:nvPicPr>
          <p:cNvPr id="12" name="Picture 11">
            <a:extLst>
              <a:ext uri="{FF2B5EF4-FFF2-40B4-BE49-F238E27FC236}">
                <a16:creationId xmlns:a16="http://schemas.microsoft.com/office/drawing/2014/main" id="{E6A1326B-2381-464C-AF2C-43598EEE7109}"/>
              </a:ext>
            </a:extLst>
          </p:cNvPr>
          <p:cNvPicPr>
            <a:picLocks noChangeAspect="1"/>
          </p:cNvPicPr>
          <p:nvPr/>
        </p:nvPicPr>
        <p:blipFill>
          <a:blip r:embed="rId3"/>
          <a:stretch>
            <a:fillRect/>
          </a:stretch>
        </p:blipFill>
        <p:spPr>
          <a:xfrm>
            <a:off x="375812" y="3723081"/>
            <a:ext cx="1020581" cy="981075"/>
          </a:xfrm>
          <a:prstGeom prst="rect">
            <a:avLst/>
          </a:prstGeom>
        </p:spPr>
      </p:pic>
      <p:pic>
        <p:nvPicPr>
          <p:cNvPr id="29" name="Picture Placeholder 28" descr="A person throwing a ball up to her head&#10;&#10;Description automatically generated">
            <a:extLst>
              <a:ext uri="{FF2B5EF4-FFF2-40B4-BE49-F238E27FC236}">
                <a16:creationId xmlns:a16="http://schemas.microsoft.com/office/drawing/2014/main" id="{EC55FF30-039C-0050-0468-D97D7836A18D}"/>
              </a:ext>
            </a:extLst>
          </p:cNvPr>
          <p:cNvPicPr>
            <a:picLocks noGrp="1" noChangeAspect="1"/>
          </p:cNvPicPr>
          <p:nvPr>
            <p:ph type="pic" sz="quarter" idx="10"/>
          </p:nvPr>
        </p:nvPicPr>
        <p:blipFill>
          <a:blip r:embed="rId4"/>
          <a:srcRect t="11577" b="11577"/>
          <a:stretch>
            <a:fillRect/>
          </a:stretch>
        </p:blipFill>
        <p:spPr/>
      </p:pic>
    </p:spTree>
    <p:extLst>
      <p:ext uri="{BB962C8B-B14F-4D97-AF65-F5344CB8AC3E}">
        <p14:creationId xmlns:p14="http://schemas.microsoft.com/office/powerpoint/2010/main" val="322271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11DE-5394-EC4B-89BB-E6D4CF974076}"/>
              </a:ext>
            </a:extLst>
          </p:cNvPr>
          <p:cNvSpPr>
            <a:spLocks noGrp="1"/>
          </p:cNvSpPr>
          <p:nvPr>
            <p:ph type="title"/>
          </p:nvPr>
        </p:nvSpPr>
        <p:spPr>
          <a:xfrm>
            <a:off x="3139421" y="129610"/>
            <a:ext cx="4616076" cy="428978"/>
          </a:xfrm>
        </p:spPr>
        <p:txBody>
          <a:bodyPr/>
          <a:lstStyle/>
          <a:p>
            <a:r>
              <a:rPr lang="en-US" dirty="0">
                <a:solidFill>
                  <a:schemeClr val="tx1"/>
                </a:solidFill>
              </a:rPr>
              <a:t>Bob’s story</a:t>
            </a:r>
          </a:p>
        </p:txBody>
      </p:sp>
      <p:sp>
        <p:nvSpPr>
          <p:cNvPr id="3" name="Content Placeholder 2">
            <a:extLst>
              <a:ext uri="{FF2B5EF4-FFF2-40B4-BE49-F238E27FC236}">
                <a16:creationId xmlns:a16="http://schemas.microsoft.com/office/drawing/2014/main" id="{12038970-6A1C-2F4F-A23E-1DEA08DBD739}"/>
              </a:ext>
            </a:extLst>
          </p:cNvPr>
          <p:cNvSpPr>
            <a:spLocks noGrp="1"/>
          </p:cNvSpPr>
          <p:nvPr>
            <p:ph idx="1"/>
          </p:nvPr>
        </p:nvSpPr>
        <p:spPr>
          <a:xfrm>
            <a:off x="3139421" y="540880"/>
            <a:ext cx="5480278" cy="3695840"/>
          </a:xfrm>
        </p:spPr>
        <p:txBody>
          <a:bodyPr vert="horz" lIns="91440" tIns="45720" rIns="91440" bIns="45720" rtlCol="0" anchor="t">
            <a:noAutofit/>
          </a:bodyPr>
          <a:lstStyle/>
          <a:p>
            <a:pPr marL="0" indent="0">
              <a:buNone/>
            </a:pPr>
            <a:r>
              <a:rPr lang="en-US" sz="1075" dirty="0">
                <a:solidFill>
                  <a:schemeClr val="tx1"/>
                </a:solidFill>
                <a:latin typeface="+mn-lt"/>
                <a:ea typeface="Open Sans"/>
                <a:cs typeface="Open Sans"/>
              </a:rPr>
              <a:t>Bob is 78 years old and lives with his wife. Bob had fallen in the last 18 months, was           waiting for a hip replacement, he reported having issues with balance and mobility which resulted in him feeling anxious.</a:t>
            </a:r>
          </a:p>
          <a:p>
            <a:pPr marL="0" indent="0">
              <a:buNone/>
            </a:pPr>
            <a:r>
              <a:rPr lang="en-US" sz="1075" b="1" i="1" dirty="0">
                <a:solidFill>
                  <a:schemeClr val="tx1"/>
                </a:solidFill>
                <a:effectLst/>
                <a:latin typeface="+mn-lt"/>
                <a:ea typeface="Calibri" panose="020F0502020204030204" pitchFamily="34" charset="0"/>
                <a:cs typeface="Times New Roman" panose="02020603050405020304" pitchFamily="18" charset="0"/>
              </a:rPr>
              <a:t>‘I’ve had two knee replacements and have arthritis in both my hands and shoulders</a:t>
            </a:r>
            <a:r>
              <a:rPr lang="en-US" sz="1075" b="1" i="1" dirty="0">
                <a:solidFill>
                  <a:schemeClr val="tx1"/>
                </a:solidFill>
                <a:latin typeface="+mn-lt"/>
                <a:ea typeface="Calibri" panose="020F0502020204030204" pitchFamily="34" charset="0"/>
                <a:cs typeface="Times New Roman" panose="02020603050405020304" pitchFamily="18" charset="0"/>
              </a:rPr>
              <a:t>.  I’d seen a physio and had exercises to do at home, but I’d get distracted so didn’t do them really.  I was discharged from physio but needed something more.  I’d still hold onto furniture (to move around) and found it difficult in the garden</a:t>
            </a:r>
            <a:r>
              <a:rPr lang="en-US" sz="1075" b="1" i="1" dirty="0">
                <a:solidFill>
                  <a:schemeClr val="tx2"/>
                </a:solidFill>
                <a:latin typeface="+mn-lt"/>
                <a:ea typeface="Calibri" panose="020F0502020204030204" pitchFamily="34" charset="0"/>
                <a:cs typeface="Times New Roman" panose="02020603050405020304" pitchFamily="18" charset="0"/>
              </a:rPr>
              <a:t>.  </a:t>
            </a:r>
            <a:r>
              <a:rPr lang="en-US" sz="1075" b="1" i="1" dirty="0">
                <a:solidFill>
                  <a:schemeClr val="tx1"/>
                </a:solidFill>
                <a:latin typeface="+mn-lt"/>
                <a:ea typeface="Calibri" panose="020F0502020204030204" pitchFamily="34" charset="0"/>
                <a:cs typeface="Times New Roman" panose="02020603050405020304" pitchFamily="18" charset="0"/>
              </a:rPr>
              <a:t>I would have to stop and get my breath back after every few steps.’</a:t>
            </a:r>
            <a:endParaRPr lang="en-US" sz="1075" dirty="0">
              <a:solidFill>
                <a:schemeClr val="tx1"/>
              </a:solidFill>
              <a:latin typeface="+mn-lt"/>
            </a:endParaRPr>
          </a:p>
          <a:p>
            <a:pPr marL="0" indent="0">
              <a:buNone/>
            </a:pPr>
            <a:r>
              <a:rPr lang="en-US" sz="1075" b="1" dirty="0">
                <a:solidFill>
                  <a:schemeClr val="tx1"/>
                </a:solidFill>
                <a:latin typeface="+mn-lt"/>
                <a:ea typeface="Open Sans"/>
                <a:cs typeface="Open Sans"/>
              </a:rPr>
              <a:t>Results from Active Futures show Bob has made significant improvements</a:t>
            </a:r>
            <a:r>
              <a:rPr lang="en-US" sz="1075" dirty="0">
                <a:solidFill>
                  <a:schemeClr val="tx1"/>
                </a:solidFill>
                <a:latin typeface="+mn-lt"/>
                <a:ea typeface="Open Sans"/>
                <a:cs typeface="Open Sans"/>
              </a:rPr>
              <a:t>:</a:t>
            </a:r>
          </a:p>
          <a:p>
            <a:r>
              <a:rPr lang="en-US" sz="1075" b="1" dirty="0">
                <a:solidFill>
                  <a:schemeClr val="tx1"/>
                </a:solidFill>
                <a:latin typeface="+mn-lt"/>
                <a:ea typeface="Open Sans"/>
                <a:cs typeface="Open Sans"/>
              </a:rPr>
              <a:t>6-fold increase </a:t>
            </a:r>
            <a:r>
              <a:rPr lang="en-US" sz="1075" dirty="0">
                <a:solidFill>
                  <a:schemeClr val="tx1"/>
                </a:solidFill>
                <a:latin typeface="+mn-lt"/>
                <a:ea typeface="Open Sans"/>
                <a:cs typeface="Open Sans"/>
              </a:rPr>
              <a:t>in the distance of a 6 min walk (from 33 meters[2 HGV’s] to 225 meters[14 HGV’s]) in 6 minutes</a:t>
            </a:r>
            <a:endParaRPr lang="en-US" sz="1075" dirty="0">
              <a:solidFill>
                <a:schemeClr val="tx1"/>
              </a:solidFill>
              <a:latin typeface="+mn-lt"/>
            </a:endParaRPr>
          </a:p>
          <a:p>
            <a:r>
              <a:rPr lang="en-US" sz="1075" dirty="0">
                <a:solidFill>
                  <a:schemeClr val="tx1"/>
                </a:solidFill>
                <a:latin typeface="+mn-lt"/>
                <a:ea typeface="Open Sans"/>
                <a:cs typeface="Open Sans"/>
              </a:rPr>
              <a:t>8 foot up and go reduced time by 12.52 seconds, surpassing the average range for the test</a:t>
            </a:r>
            <a:endParaRPr lang="en-US" sz="1075" dirty="0">
              <a:solidFill>
                <a:schemeClr val="tx1"/>
              </a:solidFill>
              <a:latin typeface="+mn-lt"/>
            </a:endParaRPr>
          </a:p>
          <a:p>
            <a:r>
              <a:rPr lang="en-US" sz="1075" dirty="0">
                <a:solidFill>
                  <a:schemeClr val="tx1"/>
                </a:solidFill>
                <a:latin typeface="+mn-lt"/>
                <a:ea typeface="Open Sans"/>
                <a:cs typeface="Open Sans"/>
              </a:rPr>
              <a:t>40% increase in chair stands (from 11 to 26) in 30 second test     </a:t>
            </a:r>
            <a:endParaRPr lang="en-US" sz="1075" b="1" i="1" dirty="0">
              <a:solidFill>
                <a:schemeClr val="tx1"/>
              </a:solidFill>
              <a:effectLst/>
              <a:latin typeface="+mn-lt"/>
              <a:ea typeface="Calibri" panose="020F0502020204030204" pitchFamily="34" charset="0"/>
              <a:cs typeface="Times New Roman" panose="02020603050405020304" pitchFamily="18" charset="0"/>
            </a:endParaRPr>
          </a:p>
          <a:p>
            <a:pPr marL="0" indent="0">
              <a:buNone/>
            </a:pPr>
            <a:r>
              <a:rPr lang="en-US" sz="1075" b="1" i="1" dirty="0">
                <a:solidFill>
                  <a:schemeClr val="tx1"/>
                </a:solidFill>
                <a:effectLst/>
                <a:latin typeface="+mn-lt"/>
                <a:ea typeface="Calibri" panose="020F0502020204030204" pitchFamily="34" charset="0"/>
                <a:cs typeface="Times New Roman" panose="02020603050405020304" pitchFamily="18" charset="0"/>
              </a:rPr>
              <a:t>‘I most enjoy exercising with other people who are all in same position. I don’t get opportunity to get out of house and meet people like this.  I have stuck to doing the exercises and even do them at home, as I feel motivated exercising with others.</a:t>
            </a:r>
          </a:p>
          <a:p>
            <a:pPr marL="0" indent="0">
              <a:buNone/>
            </a:pPr>
            <a:r>
              <a:rPr lang="en-US" sz="1075" b="1" i="1" dirty="0">
                <a:solidFill>
                  <a:schemeClr val="tx1"/>
                </a:solidFill>
                <a:effectLst/>
                <a:latin typeface="+mn-lt"/>
                <a:ea typeface="Calibri" panose="020F0502020204030204" pitchFamily="34" charset="0"/>
                <a:cs typeface="Times New Roman" panose="02020603050405020304" pitchFamily="18" charset="0"/>
              </a:rPr>
              <a:t>I know exercising before my hip operation is important for my recovery.  The encouragement here gets you moving. </a:t>
            </a:r>
            <a:r>
              <a:rPr lang="en-US" sz="1075" b="1" i="1" dirty="0">
                <a:solidFill>
                  <a:schemeClr val="tx1"/>
                </a:solidFill>
                <a:latin typeface="+mn-lt"/>
                <a:ea typeface="Calibri" panose="020F0502020204030204" pitchFamily="34" charset="0"/>
                <a:cs typeface="Times New Roman" panose="02020603050405020304" pitchFamily="18" charset="0"/>
              </a:rPr>
              <a:t>After [Active Futures] I do more things around house now, and get more things done myself.”</a:t>
            </a:r>
            <a:endParaRPr lang="en-US" sz="1075" b="1" i="1" dirty="0">
              <a:solidFill>
                <a:schemeClr val="tx1"/>
              </a:solidFill>
              <a:effectLst/>
              <a:latin typeface="+mn-lt"/>
              <a:ea typeface="Calibri" panose="020F0502020204030204" pitchFamily="34" charset="0"/>
              <a:cs typeface="Times New Roman" panose="02020603050405020304" pitchFamily="18" charset="0"/>
            </a:endParaRPr>
          </a:p>
          <a:p>
            <a:endParaRPr lang="en-US" sz="1075" dirty="0">
              <a:solidFill>
                <a:schemeClr val="tx1"/>
              </a:solidFill>
            </a:endParaRPr>
          </a:p>
        </p:txBody>
      </p:sp>
      <p:sp>
        <p:nvSpPr>
          <p:cNvPr id="4" name="Slide Number Placeholder 3">
            <a:extLst>
              <a:ext uri="{FF2B5EF4-FFF2-40B4-BE49-F238E27FC236}">
                <a16:creationId xmlns:a16="http://schemas.microsoft.com/office/drawing/2014/main" id="{5D93A996-F094-3E45-98C1-99C5D7E32577}"/>
              </a:ext>
            </a:extLst>
          </p:cNvPr>
          <p:cNvSpPr>
            <a:spLocks noGrp="1"/>
          </p:cNvSpPr>
          <p:nvPr>
            <p:ph type="sldNum" sz="quarter" idx="12"/>
          </p:nvPr>
        </p:nvSpPr>
        <p:spPr>
          <a:xfrm>
            <a:off x="3267512" y="4756735"/>
            <a:ext cx="449976" cy="257155"/>
          </a:xfrm>
        </p:spPr>
        <p:txBody>
          <a:bodyPr/>
          <a:lstStyle/>
          <a:p>
            <a:r>
              <a:rPr lang="en-US"/>
              <a:t>8</a:t>
            </a:r>
            <a:endParaRPr lang="en-US" dirty="0"/>
          </a:p>
        </p:txBody>
      </p:sp>
      <p:pic>
        <p:nvPicPr>
          <p:cNvPr id="8" name="Picture Placeholder 7" descr="A person standing in a room&#10;&#10;Description automatically generated">
            <a:extLst>
              <a:ext uri="{FF2B5EF4-FFF2-40B4-BE49-F238E27FC236}">
                <a16:creationId xmlns:a16="http://schemas.microsoft.com/office/drawing/2014/main" id="{47F342FA-21A2-85CB-65DC-61D8A562510D}"/>
              </a:ext>
            </a:extLst>
          </p:cNvPr>
          <p:cNvPicPr>
            <a:picLocks noGrp="1" noChangeAspect="1"/>
          </p:cNvPicPr>
          <p:nvPr>
            <p:ph type="pic" sz="quarter" idx="13"/>
          </p:nvPr>
        </p:nvPicPr>
        <p:blipFill>
          <a:blip r:embed="rId3"/>
          <a:srcRect l="14698" r="14698"/>
          <a:stretch>
            <a:fillRect/>
          </a:stretch>
        </p:blipFill>
        <p:spPr>
          <a:xfrm>
            <a:off x="-5431" y="0"/>
            <a:ext cx="3041981" cy="4367119"/>
          </a:xfrm>
        </p:spPr>
      </p:pic>
      <p:pic>
        <p:nvPicPr>
          <p:cNvPr id="6" name="Picture 5">
            <a:extLst>
              <a:ext uri="{FF2B5EF4-FFF2-40B4-BE49-F238E27FC236}">
                <a16:creationId xmlns:a16="http://schemas.microsoft.com/office/drawing/2014/main" id="{FB8B45E7-86F8-7532-74FC-FDE032EA7C69}"/>
              </a:ext>
            </a:extLst>
          </p:cNvPr>
          <p:cNvPicPr>
            <a:picLocks noChangeAspect="1"/>
          </p:cNvPicPr>
          <p:nvPr/>
        </p:nvPicPr>
        <p:blipFill rotWithShape="1">
          <a:blip r:embed="rId4"/>
          <a:srcRect l="9399" t="21922" r="9530" b="11893"/>
          <a:stretch/>
        </p:blipFill>
        <p:spPr>
          <a:xfrm>
            <a:off x="801912" y="4455221"/>
            <a:ext cx="750849" cy="257990"/>
          </a:xfrm>
          <a:prstGeom prst="rect">
            <a:avLst/>
          </a:prstGeom>
        </p:spPr>
      </p:pic>
      <p:pic>
        <p:nvPicPr>
          <p:cNvPr id="7" name="Picture 6">
            <a:extLst>
              <a:ext uri="{FF2B5EF4-FFF2-40B4-BE49-F238E27FC236}">
                <a16:creationId xmlns:a16="http://schemas.microsoft.com/office/drawing/2014/main" id="{C4C9C5B0-CDC1-6DCD-D689-1D3C865CA8AE}"/>
              </a:ext>
            </a:extLst>
          </p:cNvPr>
          <p:cNvPicPr>
            <a:picLocks noChangeAspect="1"/>
          </p:cNvPicPr>
          <p:nvPr/>
        </p:nvPicPr>
        <p:blipFill>
          <a:blip r:embed="rId5"/>
          <a:stretch>
            <a:fillRect/>
          </a:stretch>
        </p:blipFill>
        <p:spPr>
          <a:xfrm>
            <a:off x="59276" y="4458702"/>
            <a:ext cx="749873" cy="262151"/>
          </a:xfrm>
          <a:prstGeom prst="rect">
            <a:avLst/>
          </a:prstGeom>
        </p:spPr>
      </p:pic>
      <p:pic>
        <p:nvPicPr>
          <p:cNvPr id="9" name="Picture 8">
            <a:extLst>
              <a:ext uri="{FF2B5EF4-FFF2-40B4-BE49-F238E27FC236}">
                <a16:creationId xmlns:a16="http://schemas.microsoft.com/office/drawing/2014/main" id="{D16BB361-8AA4-93E2-2049-31208173655E}"/>
              </a:ext>
            </a:extLst>
          </p:cNvPr>
          <p:cNvPicPr>
            <a:picLocks noChangeAspect="1"/>
          </p:cNvPicPr>
          <p:nvPr/>
        </p:nvPicPr>
        <p:blipFill>
          <a:blip r:embed="rId5"/>
          <a:stretch>
            <a:fillRect/>
          </a:stretch>
        </p:blipFill>
        <p:spPr>
          <a:xfrm>
            <a:off x="806636" y="4720857"/>
            <a:ext cx="749873" cy="262151"/>
          </a:xfrm>
          <a:prstGeom prst="rect">
            <a:avLst/>
          </a:prstGeom>
        </p:spPr>
      </p:pic>
      <p:pic>
        <p:nvPicPr>
          <p:cNvPr id="10" name="Picture 9">
            <a:extLst>
              <a:ext uri="{FF2B5EF4-FFF2-40B4-BE49-F238E27FC236}">
                <a16:creationId xmlns:a16="http://schemas.microsoft.com/office/drawing/2014/main" id="{083730C3-F24E-D814-0297-CA5D899F43B7}"/>
              </a:ext>
            </a:extLst>
          </p:cNvPr>
          <p:cNvPicPr>
            <a:picLocks noChangeAspect="1"/>
          </p:cNvPicPr>
          <p:nvPr/>
        </p:nvPicPr>
        <p:blipFill>
          <a:blip r:embed="rId5"/>
          <a:stretch>
            <a:fillRect/>
          </a:stretch>
        </p:blipFill>
        <p:spPr>
          <a:xfrm>
            <a:off x="1549198" y="4720856"/>
            <a:ext cx="749873" cy="262151"/>
          </a:xfrm>
          <a:prstGeom prst="rect">
            <a:avLst/>
          </a:prstGeom>
        </p:spPr>
      </p:pic>
      <p:pic>
        <p:nvPicPr>
          <p:cNvPr id="11" name="Picture 10">
            <a:extLst>
              <a:ext uri="{FF2B5EF4-FFF2-40B4-BE49-F238E27FC236}">
                <a16:creationId xmlns:a16="http://schemas.microsoft.com/office/drawing/2014/main" id="{7F319C39-0705-4C32-3058-43688BBAA222}"/>
              </a:ext>
            </a:extLst>
          </p:cNvPr>
          <p:cNvPicPr>
            <a:picLocks noChangeAspect="1"/>
          </p:cNvPicPr>
          <p:nvPr/>
        </p:nvPicPr>
        <p:blipFill>
          <a:blip r:embed="rId5"/>
          <a:stretch>
            <a:fillRect/>
          </a:stretch>
        </p:blipFill>
        <p:spPr>
          <a:xfrm>
            <a:off x="2292810" y="4713211"/>
            <a:ext cx="749873" cy="262151"/>
          </a:xfrm>
          <a:prstGeom prst="rect">
            <a:avLst/>
          </a:prstGeom>
        </p:spPr>
      </p:pic>
      <p:pic>
        <p:nvPicPr>
          <p:cNvPr id="12" name="Picture 11">
            <a:extLst>
              <a:ext uri="{FF2B5EF4-FFF2-40B4-BE49-F238E27FC236}">
                <a16:creationId xmlns:a16="http://schemas.microsoft.com/office/drawing/2014/main" id="{94B15CF5-5980-BD7D-19C0-037A7E510516}"/>
              </a:ext>
            </a:extLst>
          </p:cNvPr>
          <p:cNvPicPr>
            <a:picLocks noChangeAspect="1"/>
          </p:cNvPicPr>
          <p:nvPr/>
        </p:nvPicPr>
        <p:blipFill>
          <a:blip r:embed="rId5"/>
          <a:stretch>
            <a:fillRect/>
          </a:stretch>
        </p:blipFill>
        <p:spPr>
          <a:xfrm>
            <a:off x="3048944" y="4720855"/>
            <a:ext cx="749873" cy="262151"/>
          </a:xfrm>
          <a:prstGeom prst="rect">
            <a:avLst/>
          </a:prstGeom>
        </p:spPr>
      </p:pic>
      <p:pic>
        <p:nvPicPr>
          <p:cNvPr id="14" name="Picture 13">
            <a:extLst>
              <a:ext uri="{FF2B5EF4-FFF2-40B4-BE49-F238E27FC236}">
                <a16:creationId xmlns:a16="http://schemas.microsoft.com/office/drawing/2014/main" id="{A977764B-220B-91AC-E93F-B8B88A9DFD28}"/>
              </a:ext>
            </a:extLst>
          </p:cNvPr>
          <p:cNvPicPr>
            <a:picLocks noChangeAspect="1"/>
          </p:cNvPicPr>
          <p:nvPr/>
        </p:nvPicPr>
        <p:blipFill>
          <a:blip r:embed="rId5"/>
          <a:stretch>
            <a:fillRect/>
          </a:stretch>
        </p:blipFill>
        <p:spPr>
          <a:xfrm>
            <a:off x="3809890" y="4721722"/>
            <a:ext cx="749873" cy="262151"/>
          </a:xfrm>
          <a:prstGeom prst="rect">
            <a:avLst/>
          </a:prstGeom>
        </p:spPr>
      </p:pic>
      <p:pic>
        <p:nvPicPr>
          <p:cNvPr id="16" name="Picture 15">
            <a:extLst>
              <a:ext uri="{FF2B5EF4-FFF2-40B4-BE49-F238E27FC236}">
                <a16:creationId xmlns:a16="http://schemas.microsoft.com/office/drawing/2014/main" id="{5D54F066-01B0-EC11-77E4-7F2142323B9A}"/>
              </a:ext>
            </a:extLst>
          </p:cNvPr>
          <p:cNvPicPr>
            <a:picLocks noChangeAspect="1"/>
          </p:cNvPicPr>
          <p:nvPr/>
        </p:nvPicPr>
        <p:blipFill>
          <a:blip r:embed="rId5"/>
          <a:stretch>
            <a:fillRect/>
          </a:stretch>
        </p:blipFill>
        <p:spPr>
          <a:xfrm>
            <a:off x="4553610" y="4720854"/>
            <a:ext cx="749873" cy="262151"/>
          </a:xfrm>
          <a:prstGeom prst="rect">
            <a:avLst/>
          </a:prstGeom>
        </p:spPr>
      </p:pic>
      <p:pic>
        <p:nvPicPr>
          <p:cNvPr id="17" name="Picture 16">
            <a:extLst>
              <a:ext uri="{FF2B5EF4-FFF2-40B4-BE49-F238E27FC236}">
                <a16:creationId xmlns:a16="http://schemas.microsoft.com/office/drawing/2014/main" id="{17DEE8B3-2E69-FD08-B968-6D29C4B116EF}"/>
              </a:ext>
            </a:extLst>
          </p:cNvPr>
          <p:cNvPicPr>
            <a:picLocks noChangeAspect="1"/>
          </p:cNvPicPr>
          <p:nvPr/>
        </p:nvPicPr>
        <p:blipFill>
          <a:blip r:embed="rId5"/>
          <a:stretch>
            <a:fillRect/>
          </a:stretch>
        </p:blipFill>
        <p:spPr>
          <a:xfrm>
            <a:off x="5297330" y="4728498"/>
            <a:ext cx="749873" cy="262151"/>
          </a:xfrm>
          <a:prstGeom prst="rect">
            <a:avLst/>
          </a:prstGeom>
        </p:spPr>
      </p:pic>
      <p:pic>
        <p:nvPicPr>
          <p:cNvPr id="18" name="Picture 17">
            <a:extLst>
              <a:ext uri="{FF2B5EF4-FFF2-40B4-BE49-F238E27FC236}">
                <a16:creationId xmlns:a16="http://schemas.microsoft.com/office/drawing/2014/main" id="{CFA99284-CD67-CBC3-8390-6FCEFC457551}"/>
              </a:ext>
            </a:extLst>
          </p:cNvPr>
          <p:cNvPicPr>
            <a:picLocks noChangeAspect="1"/>
          </p:cNvPicPr>
          <p:nvPr/>
        </p:nvPicPr>
        <p:blipFill>
          <a:blip r:embed="rId5"/>
          <a:stretch>
            <a:fillRect/>
          </a:stretch>
        </p:blipFill>
        <p:spPr>
          <a:xfrm>
            <a:off x="60510" y="4713211"/>
            <a:ext cx="749873" cy="262151"/>
          </a:xfrm>
          <a:prstGeom prst="rect">
            <a:avLst/>
          </a:prstGeom>
        </p:spPr>
      </p:pic>
      <p:pic>
        <p:nvPicPr>
          <p:cNvPr id="19" name="Picture 18">
            <a:extLst>
              <a:ext uri="{FF2B5EF4-FFF2-40B4-BE49-F238E27FC236}">
                <a16:creationId xmlns:a16="http://schemas.microsoft.com/office/drawing/2014/main" id="{6582B771-A93E-345C-54C4-637D4EB38F6F}"/>
              </a:ext>
            </a:extLst>
          </p:cNvPr>
          <p:cNvPicPr>
            <a:picLocks noChangeAspect="1"/>
          </p:cNvPicPr>
          <p:nvPr/>
        </p:nvPicPr>
        <p:blipFill>
          <a:blip r:embed="rId5"/>
          <a:stretch>
            <a:fillRect/>
          </a:stretch>
        </p:blipFill>
        <p:spPr>
          <a:xfrm>
            <a:off x="6789690" y="4720853"/>
            <a:ext cx="749873" cy="262151"/>
          </a:xfrm>
          <a:prstGeom prst="rect">
            <a:avLst/>
          </a:prstGeom>
        </p:spPr>
      </p:pic>
      <p:pic>
        <p:nvPicPr>
          <p:cNvPr id="20" name="Picture 19">
            <a:extLst>
              <a:ext uri="{FF2B5EF4-FFF2-40B4-BE49-F238E27FC236}">
                <a16:creationId xmlns:a16="http://schemas.microsoft.com/office/drawing/2014/main" id="{EE27C787-AF49-4D5A-7796-4E7BBADE953E}"/>
              </a:ext>
            </a:extLst>
          </p:cNvPr>
          <p:cNvPicPr>
            <a:picLocks noChangeAspect="1"/>
          </p:cNvPicPr>
          <p:nvPr/>
        </p:nvPicPr>
        <p:blipFill>
          <a:blip r:embed="rId5"/>
          <a:stretch>
            <a:fillRect/>
          </a:stretch>
        </p:blipFill>
        <p:spPr>
          <a:xfrm>
            <a:off x="6052123" y="4713211"/>
            <a:ext cx="749873" cy="262151"/>
          </a:xfrm>
          <a:prstGeom prst="rect">
            <a:avLst/>
          </a:prstGeom>
        </p:spPr>
      </p:pic>
      <p:pic>
        <p:nvPicPr>
          <p:cNvPr id="21" name="Picture 20">
            <a:extLst>
              <a:ext uri="{FF2B5EF4-FFF2-40B4-BE49-F238E27FC236}">
                <a16:creationId xmlns:a16="http://schemas.microsoft.com/office/drawing/2014/main" id="{C9D4F752-6980-2D0B-5B6F-80E161F4CD27}"/>
              </a:ext>
            </a:extLst>
          </p:cNvPr>
          <p:cNvPicPr>
            <a:picLocks noChangeAspect="1"/>
          </p:cNvPicPr>
          <p:nvPr/>
        </p:nvPicPr>
        <p:blipFill>
          <a:blip r:embed="rId5"/>
          <a:stretch>
            <a:fillRect/>
          </a:stretch>
        </p:blipFill>
        <p:spPr>
          <a:xfrm>
            <a:off x="7539563" y="4728495"/>
            <a:ext cx="749873" cy="262151"/>
          </a:xfrm>
          <a:prstGeom prst="rect">
            <a:avLst/>
          </a:prstGeom>
        </p:spPr>
      </p:pic>
      <p:pic>
        <p:nvPicPr>
          <p:cNvPr id="22" name="Picture 21">
            <a:extLst>
              <a:ext uri="{FF2B5EF4-FFF2-40B4-BE49-F238E27FC236}">
                <a16:creationId xmlns:a16="http://schemas.microsoft.com/office/drawing/2014/main" id="{7FBAA5C7-D76C-E76C-101F-738456418353}"/>
              </a:ext>
            </a:extLst>
          </p:cNvPr>
          <p:cNvPicPr>
            <a:picLocks noChangeAspect="1"/>
          </p:cNvPicPr>
          <p:nvPr/>
        </p:nvPicPr>
        <p:blipFill>
          <a:blip r:embed="rId5"/>
          <a:stretch>
            <a:fillRect/>
          </a:stretch>
        </p:blipFill>
        <p:spPr>
          <a:xfrm>
            <a:off x="8277130" y="4728494"/>
            <a:ext cx="749873" cy="262151"/>
          </a:xfrm>
          <a:prstGeom prst="rect">
            <a:avLst/>
          </a:prstGeom>
        </p:spPr>
      </p:pic>
      <p:sp>
        <p:nvSpPr>
          <p:cNvPr id="24" name="TextBox 23">
            <a:extLst>
              <a:ext uri="{FF2B5EF4-FFF2-40B4-BE49-F238E27FC236}">
                <a16:creationId xmlns:a16="http://schemas.microsoft.com/office/drawing/2014/main" id="{DDC820CB-34D8-234A-B3B4-C8DF6172BB2A}"/>
              </a:ext>
            </a:extLst>
          </p:cNvPr>
          <p:cNvSpPr txBox="1"/>
          <p:nvPr/>
        </p:nvSpPr>
        <p:spPr>
          <a:xfrm>
            <a:off x="1556509" y="4443956"/>
            <a:ext cx="7378085" cy="261610"/>
          </a:xfrm>
          <a:prstGeom prst="rect">
            <a:avLst/>
          </a:prstGeom>
          <a:solidFill>
            <a:schemeClr val="bg1"/>
          </a:solidFill>
        </p:spPr>
        <p:txBody>
          <a:bodyPr wrap="square" rtlCol="0">
            <a:spAutoFit/>
          </a:bodyPr>
          <a:lstStyle/>
          <a:p>
            <a:r>
              <a:rPr lang="en-GB" sz="1100" b="1" dirty="0">
                <a:solidFill>
                  <a:schemeClr val="accent1"/>
                </a:solidFill>
              </a:rPr>
              <a:t>That’s a distance travelled of 2 HGV’s (33mtrs) pre assessment…to 14 HGV’s (or 2 football pitches)post assessment…go Bob!</a:t>
            </a:r>
          </a:p>
        </p:txBody>
      </p:sp>
      <p:pic>
        <p:nvPicPr>
          <p:cNvPr id="26" name="Picture 25">
            <a:extLst>
              <a:ext uri="{FF2B5EF4-FFF2-40B4-BE49-F238E27FC236}">
                <a16:creationId xmlns:a16="http://schemas.microsoft.com/office/drawing/2014/main" id="{C2A3325B-97B2-8BC9-E6A6-D5266118D762}"/>
              </a:ext>
            </a:extLst>
          </p:cNvPr>
          <p:cNvPicPr>
            <a:picLocks noChangeAspect="1"/>
          </p:cNvPicPr>
          <p:nvPr/>
        </p:nvPicPr>
        <p:blipFill>
          <a:blip r:embed="rId5"/>
          <a:stretch>
            <a:fillRect/>
          </a:stretch>
        </p:blipFill>
        <p:spPr>
          <a:xfrm rot="16200000">
            <a:off x="8634024" y="4250723"/>
            <a:ext cx="749873" cy="262151"/>
          </a:xfrm>
          <a:prstGeom prst="rect">
            <a:avLst/>
          </a:prstGeom>
        </p:spPr>
      </p:pic>
      <p:pic>
        <p:nvPicPr>
          <p:cNvPr id="27" name="Picture 26">
            <a:extLst>
              <a:ext uri="{FF2B5EF4-FFF2-40B4-BE49-F238E27FC236}">
                <a16:creationId xmlns:a16="http://schemas.microsoft.com/office/drawing/2014/main" id="{F59EBAD4-B127-A666-563A-A746B991E1AC}"/>
              </a:ext>
            </a:extLst>
          </p:cNvPr>
          <p:cNvPicPr>
            <a:picLocks noChangeAspect="1"/>
          </p:cNvPicPr>
          <p:nvPr/>
        </p:nvPicPr>
        <p:blipFill>
          <a:blip r:embed="rId5"/>
          <a:stretch>
            <a:fillRect/>
          </a:stretch>
        </p:blipFill>
        <p:spPr>
          <a:xfrm rot="16200000">
            <a:off x="8623707" y="3466737"/>
            <a:ext cx="749873" cy="262151"/>
          </a:xfrm>
          <a:prstGeom prst="rect">
            <a:avLst/>
          </a:prstGeom>
        </p:spPr>
      </p:pic>
    </p:spTree>
    <p:extLst>
      <p:ext uri="{BB962C8B-B14F-4D97-AF65-F5344CB8AC3E}">
        <p14:creationId xmlns:p14="http://schemas.microsoft.com/office/powerpoint/2010/main" val="1388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11DE-5394-EC4B-89BB-E6D4CF974076}"/>
              </a:ext>
            </a:extLst>
          </p:cNvPr>
          <p:cNvSpPr>
            <a:spLocks noGrp="1"/>
          </p:cNvSpPr>
          <p:nvPr>
            <p:ph type="title"/>
          </p:nvPr>
        </p:nvSpPr>
        <p:spPr>
          <a:xfrm>
            <a:off x="3446346" y="32572"/>
            <a:ext cx="4616076" cy="994172"/>
          </a:xfrm>
        </p:spPr>
        <p:txBody>
          <a:bodyPr/>
          <a:lstStyle/>
          <a:p>
            <a:r>
              <a:rPr lang="en-US" dirty="0">
                <a:solidFill>
                  <a:schemeClr val="tx1"/>
                </a:solidFill>
              </a:rPr>
              <a:t>John’s story</a:t>
            </a:r>
          </a:p>
        </p:txBody>
      </p:sp>
      <p:sp>
        <p:nvSpPr>
          <p:cNvPr id="3" name="Content Placeholder 2">
            <a:extLst>
              <a:ext uri="{FF2B5EF4-FFF2-40B4-BE49-F238E27FC236}">
                <a16:creationId xmlns:a16="http://schemas.microsoft.com/office/drawing/2014/main" id="{12038970-6A1C-2F4F-A23E-1DEA08DBD739}"/>
              </a:ext>
            </a:extLst>
          </p:cNvPr>
          <p:cNvSpPr>
            <a:spLocks noGrp="1"/>
          </p:cNvSpPr>
          <p:nvPr>
            <p:ph idx="1"/>
          </p:nvPr>
        </p:nvSpPr>
        <p:spPr>
          <a:xfrm>
            <a:off x="3162167" y="753958"/>
            <a:ext cx="5093792" cy="3955525"/>
          </a:xfrm>
        </p:spPr>
        <p:txBody>
          <a:bodyPr vert="horz" lIns="91440" tIns="45720" rIns="91440" bIns="45720" rtlCol="0" anchor="t">
            <a:normAutofit lnSpcReduction="10000"/>
          </a:bodyPr>
          <a:lstStyle/>
          <a:p>
            <a:r>
              <a:rPr lang="en-US" dirty="0">
                <a:solidFill>
                  <a:schemeClr val="tx1"/>
                </a:solidFill>
                <a:latin typeface="+mn-lt"/>
                <a:ea typeface="Open Sans"/>
                <a:cs typeface="Open Sans"/>
              </a:rPr>
              <a:t>John is 77 years old and has angina, asthma and an overactive thyroid. John wanted to improve his energy levels and weight loss was also important to him at the start of active futures.  </a:t>
            </a:r>
          </a:p>
          <a:p>
            <a:r>
              <a:rPr lang="en-US" dirty="0">
                <a:solidFill>
                  <a:schemeClr val="tx1"/>
                </a:solidFill>
                <a:latin typeface="+mn-lt"/>
                <a:ea typeface="Open Sans"/>
                <a:cs typeface="Open Sans"/>
              </a:rPr>
              <a:t>After initial assessment, the wellbeing team identified that John would benefit from referral to falls prevention service, access to a community agent, and telecare.</a:t>
            </a:r>
            <a:endParaRPr lang="en-US" dirty="0">
              <a:solidFill>
                <a:schemeClr val="tx1"/>
              </a:solidFill>
              <a:latin typeface="+mn-lt"/>
            </a:endParaRPr>
          </a:p>
          <a:p>
            <a:pPr marL="0" indent="0">
              <a:buNone/>
            </a:pPr>
            <a:r>
              <a:rPr lang="en-US" sz="1200" dirty="0">
                <a:solidFill>
                  <a:schemeClr val="tx1"/>
                </a:solidFill>
                <a:latin typeface="+mn-lt"/>
                <a:ea typeface="Open Sans"/>
                <a:cs typeface="Open Sans"/>
              </a:rPr>
              <a:t>Results from Active Futures showed John has improved:</a:t>
            </a:r>
          </a:p>
          <a:p>
            <a:pPr lvl="1"/>
            <a:r>
              <a:rPr lang="en-US" dirty="0">
                <a:solidFill>
                  <a:schemeClr val="tx1"/>
                </a:solidFill>
                <a:latin typeface="+mn-lt"/>
                <a:ea typeface="Open Sans"/>
                <a:cs typeface="Open Sans"/>
              </a:rPr>
              <a:t>increased flexibility in Chair Sit and Reach test by 9cm </a:t>
            </a:r>
          </a:p>
          <a:p>
            <a:pPr lvl="1"/>
            <a:r>
              <a:rPr lang="en-US" dirty="0">
                <a:solidFill>
                  <a:schemeClr val="tx1"/>
                </a:solidFill>
                <a:latin typeface="+mn-lt"/>
                <a:ea typeface="Open Sans"/>
                <a:cs typeface="Open Sans"/>
              </a:rPr>
              <a:t>increased flexibility in Back Scratch test by 13cm</a:t>
            </a:r>
          </a:p>
          <a:p>
            <a:pPr lvl="1"/>
            <a:r>
              <a:rPr lang="en-US" dirty="0">
                <a:solidFill>
                  <a:schemeClr val="tx1"/>
                </a:solidFill>
                <a:latin typeface="+mn-lt"/>
                <a:ea typeface="Open Sans"/>
                <a:cs typeface="Open Sans"/>
              </a:rPr>
              <a:t>increased from 11 chair stands at baseline to 16 chair stands at the end </a:t>
            </a:r>
          </a:p>
          <a:p>
            <a:pPr lvl="1"/>
            <a:r>
              <a:rPr lang="en-US" dirty="0">
                <a:solidFill>
                  <a:schemeClr val="tx1"/>
                </a:solidFill>
                <a:latin typeface="+mn-lt"/>
                <a:ea typeface="Open Sans"/>
                <a:cs typeface="Open Sans"/>
              </a:rPr>
              <a:t>increase of 6 second in single leg stance, moving John into the average range for his age and gender, from below average at baseline</a:t>
            </a:r>
          </a:p>
          <a:p>
            <a:pPr marL="0" indent="0">
              <a:buNone/>
            </a:pPr>
            <a:r>
              <a:rPr lang="en-US" dirty="0">
                <a:solidFill>
                  <a:schemeClr val="tx1"/>
                </a:solidFill>
                <a:latin typeface="+mn-lt"/>
                <a:ea typeface="Open Sans"/>
                <a:cs typeface="Open Sans"/>
              </a:rPr>
              <a:t>John has lost weight, is physically fitter and is more able to self care. He is feeling motivated with more energy for everyday life, has started swimming and also joined a walking group as well as Fit Futures.</a:t>
            </a:r>
          </a:p>
          <a:p>
            <a:pPr marL="0" indent="0">
              <a:buNone/>
            </a:pPr>
            <a:r>
              <a:rPr lang="en-US" dirty="0">
                <a:solidFill>
                  <a:schemeClr val="tx1"/>
                </a:solidFill>
                <a:latin typeface="+mn-lt"/>
                <a:ea typeface="Open Sans"/>
                <a:cs typeface="Open Sans"/>
              </a:rPr>
              <a:t>John particularly noted he had fun during the 12 weeks attending, he felt it was a great way to get out of the house and socialize and John is now motivated to keep going on his health journey.</a:t>
            </a:r>
            <a:endParaRPr lang="en-US" b="1" i="1" dirty="0">
              <a:solidFill>
                <a:schemeClr val="tx1"/>
              </a:solidFill>
              <a:latin typeface="+mn-lt"/>
              <a:ea typeface="Open Sans"/>
              <a:cs typeface="Open Sans"/>
            </a:endParaRPr>
          </a:p>
          <a:p>
            <a:pPr marL="0" indent="0">
              <a:buNone/>
            </a:pPr>
            <a:r>
              <a:rPr lang="en-US" dirty="0">
                <a:solidFill>
                  <a:schemeClr val="tx1"/>
                </a:solidFill>
                <a:latin typeface="Open Sans"/>
                <a:ea typeface="Open Sans"/>
                <a:cs typeface="Open Sans"/>
              </a:rPr>
              <a:t>   </a:t>
            </a:r>
            <a:endParaRPr lang="en-US" sz="1000" dirty="0">
              <a:solidFill>
                <a:schemeClr val="tx1"/>
              </a:solidFill>
              <a:ea typeface="Open Sans"/>
              <a:cs typeface="Open Sans"/>
            </a:endParaRPr>
          </a:p>
        </p:txBody>
      </p:sp>
      <p:sp>
        <p:nvSpPr>
          <p:cNvPr id="4" name="Slide Number Placeholder 3">
            <a:extLst>
              <a:ext uri="{FF2B5EF4-FFF2-40B4-BE49-F238E27FC236}">
                <a16:creationId xmlns:a16="http://schemas.microsoft.com/office/drawing/2014/main" id="{5D93A996-F094-3E45-98C1-99C5D7E32577}"/>
              </a:ext>
            </a:extLst>
          </p:cNvPr>
          <p:cNvSpPr>
            <a:spLocks noGrp="1"/>
          </p:cNvSpPr>
          <p:nvPr>
            <p:ph type="sldNum" sz="quarter" idx="12"/>
          </p:nvPr>
        </p:nvSpPr>
        <p:spPr/>
        <p:txBody>
          <a:bodyPr/>
          <a:lstStyle/>
          <a:p>
            <a:r>
              <a:rPr lang="en-US" dirty="0"/>
              <a:t>11</a:t>
            </a:r>
          </a:p>
        </p:txBody>
      </p:sp>
      <p:pic>
        <p:nvPicPr>
          <p:cNvPr id="13" name="Picture Placeholder 12">
            <a:extLst>
              <a:ext uri="{FF2B5EF4-FFF2-40B4-BE49-F238E27FC236}">
                <a16:creationId xmlns:a16="http://schemas.microsoft.com/office/drawing/2014/main" id="{2E62645C-AF3A-7303-79A8-394DF2261AF8}"/>
              </a:ext>
            </a:extLst>
          </p:cNvPr>
          <p:cNvPicPr>
            <a:picLocks noGrp="1" noChangeAspect="1"/>
          </p:cNvPicPr>
          <p:nvPr>
            <p:ph type="pic" sz="quarter" idx="13"/>
          </p:nvPr>
        </p:nvPicPr>
        <p:blipFill>
          <a:blip r:embed="rId3"/>
          <a:srcRect l="26454" r="26454"/>
          <a:stretch/>
        </p:blipFill>
        <p:spPr/>
      </p:pic>
      <p:sp>
        <p:nvSpPr>
          <p:cNvPr id="14" name="TextBox 13">
            <a:extLst>
              <a:ext uri="{FF2B5EF4-FFF2-40B4-BE49-F238E27FC236}">
                <a16:creationId xmlns:a16="http://schemas.microsoft.com/office/drawing/2014/main" id="{09600C89-28F7-669E-B02F-9D87D02F317D}"/>
              </a:ext>
            </a:extLst>
          </p:cNvPr>
          <p:cNvSpPr txBox="1"/>
          <p:nvPr/>
        </p:nvSpPr>
        <p:spPr>
          <a:xfrm>
            <a:off x="5458123" y="419149"/>
            <a:ext cx="2319370" cy="276999"/>
          </a:xfrm>
          <a:prstGeom prst="rect">
            <a:avLst/>
          </a:prstGeom>
          <a:noFill/>
        </p:spPr>
        <p:txBody>
          <a:bodyPr wrap="square" rtlCol="0">
            <a:spAutoFit/>
          </a:bodyPr>
          <a:lstStyle/>
          <a:p>
            <a:r>
              <a:rPr lang="en-GB" sz="1200" dirty="0"/>
              <a:t>* Name has been anonymised</a:t>
            </a:r>
          </a:p>
        </p:txBody>
      </p:sp>
    </p:spTree>
    <p:extLst>
      <p:ext uri="{BB962C8B-B14F-4D97-AF65-F5344CB8AC3E}">
        <p14:creationId xmlns:p14="http://schemas.microsoft.com/office/powerpoint/2010/main" val="28734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11DE-5394-EC4B-89BB-E6D4CF974076}"/>
              </a:ext>
            </a:extLst>
          </p:cNvPr>
          <p:cNvSpPr>
            <a:spLocks noGrp="1"/>
          </p:cNvSpPr>
          <p:nvPr>
            <p:ph type="title"/>
          </p:nvPr>
        </p:nvSpPr>
        <p:spPr>
          <a:xfrm>
            <a:off x="3553160" y="0"/>
            <a:ext cx="4616076" cy="994172"/>
          </a:xfrm>
        </p:spPr>
        <p:txBody>
          <a:bodyPr/>
          <a:lstStyle/>
          <a:p>
            <a:r>
              <a:rPr lang="en-US">
                <a:solidFill>
                  <a:schemeClr val="tx1"/>
                </a:solidFill>
              </a:rPr>
              <a:t>Michelle’s story</a:t>
            </a:r>
            <a:endParaRPr lang="en-US" dirty="0">
              <a:solidFill>
                <a:schemeClr val="tx1"/>
              </a:solidFill>
            </a:endParaRPr>
          </a:p>
        </p:txBody>
      </p:sp>
      <p:sp>
        <p:nvSpPr>
          <p:cNvPr id="3" name="Content Placeholder 2">
            <a:extLst>
              <a:ext uri="{FF2B5EF4-FFF2-40B4-BE49-F238E27FC236}">
                <a16:creationId xmlns:a16="http://schemas.microsoft.com/office/drawing/2014/main" id="{12038970-6A1C-2F4F-A23E-1DEA08DBD739}"/>
              </a:ext>
            </a:extLst>
          </p:cNvPr>
          <p:cNvSpPr>
            <a:spLocks noGrp="1"/>
          </p:cNvSpPr>
          <p:nvPr>
            <p:ph idx="1"/>
          </p:nvPr>
        </p:nvSpPr>
        <p:spPr>
          <a:xfrm>
            <a:off x="3439543" y="717324"/>
            <a:ext cx="4909003" cy="3708852"/>
          </a:xfrm>
        </p:spPr>
        <p:txBody>
          <a:bodyPr vert="horz" lIns="91440" tIns="45720" rIns="91440" bIns="45720" rtlCol="0" anchor="t">
            <a:noAutofit/>
          </a:bodyPr>
          <a:lstStyle/>
          <a:p>
            <a:r>
              <a:rPr lang="en-GB" sz="1150" dirty="0">
                <a:solidFill>
                  <a:schemeClr val="tx1"/>
                </a:solidFill>
                <a:effectLst/>
                <a:latin typeface="Calibri"/>
                <a:ea typeface="Calibri" panose="020F0502020204030204" pitchFamily="34" charset="0"/>
                <a:cs typeface="Times New Roman"/>
              </a:rPr>
              <a:t>Michelle is 72 years old</a:t>
            </a:r>
            <a:r>
              <a:rPr lang="en-GB" sz="1150" dirty="0">
                <a:solidFill>
                  <a:schemeClr val="tx1"/>
                </a:solidFill>
                <a:latin typeface="Calibri"/>
                <a:ea typeface="Calibri" panose="020F0502020204030204" pitchFamily="34" charset="0"/>
                <a:cs typeface="Times New Roman"/>
              </a:rPr>
              <a:t>, and is registered blind she suffers with heart failure, diabetes type 2 and lymphoedema.</a:t>
            </a:r>
          </a:p>
          <a:p>
            <a:r>
              <a:rPr lang="en-US" sz="1150" dirty="0">
                <a:solidFill>
                  <a:schemeClr val="tx1"/>
                </a:solidFill>
                <a:latin typeface="+mn-lt"/>
                <a:ea typeface="Open Sans"/>
                <a:cs typeface="Open Sans"/>
              </a:rPr>
              <a:t>Prior to starting the Active Futures Michelle had two falls in the preceding two months.  Michelle had suffered from pain in her chest when not exercising and had lost balance because of dizziness.  Michelle is on prescription medication for her blood pressure and heart condition.</a:t>
            </a:r>
            <a:r>
              <a:rPr lang="en-GB" sz="1150" dirty="0">
                <a:solidFill>
                  <a:schemeClr val="tx1"/>
                </a:solidFill>
                <a:latin typeface="+mn-lt"/>
                <a:ea typeface="Calibri" panose="020F0502020204030204" pitchFamily="34" charset="0"/>
                <a:cs typeface="Calibri"/>
              </a:rPr>
              <a:t> </a:t>
            </a:r>
            <a:endParaRPr lang="en-GB" sz="1150" dirty="0">
              <a:solidFill>
                <a:schemeClr val="tx1"/>
              </a:solidFill>
              <a:effectLst/>
              <a:latin typeface="+mn-lt"/>
              <a:ea typeface="Calibri" panose="020F0502020204030204" pitchFamily="34" charset="0"/>
              <a:cs typeface="Calibri"/>
            </a:endParaRPr>
          </a:p>
          <a:p>
            <a:r>
              <a:rPr lang="en-US" sz="1150" dirty="0">
                <a:solidFill>
                  <a:schemeClr val="tx1"/>
                </a:solidFill>
                <a:latin typeface="+mn-lt"/>
                <a:ea typeface="Open Sans"/>
                <a:cs typeface="Open Sans"/>
              </a:rPr>
              <a:t>Results from Active Futures shows Michelle’s physical health improved significantly:</a:t>
            </a:r>
          </a:p>
          <a:p>
            <a:pPr lvl="1"/>
            <a:r>
              <a:rPr lang="en-US" sz="1150" dirty="0">
                <a:solidFill>
                  <a:schemeClr val="tx1"/>
                </a:solidFill>
                <a:latin typeface="+mn-lt"/>
                <a:ea typeface="Open Sans"/>
                <a:cs typeface="Open Sans"/>
              </a:rPr>
              <a:t>Handgrip increased from 13kg to 16.7kg</a:t>
            </a:r>
            <a:endParaRPr lang="en-US" sz="1150" dirty="0">
              <a:solidFill>
                <a:schemeClr val="tx1"/>
              </a:solidFill>
              <a:latin typeface="+mn-lt"/>
            </a:endParaRPr>
          </a:p>
          <a:p>
            <a:pPr lvl="1"/>
            <a:r>
              <a:rPr lang="en-US" sz="1150" dirty="0">
                <a:solidFill>
                  <a:schemeClr val="tx1"/>
                </a:solidFill>
                <a:latin typeface="+mn-lt"/>
                <a:ea typeface="Open Sans"/>
                <a:cs typeface="Open Sans"/>
              </a:rPr>
              <a:t>90% increase in 6-minute timed walk (from 150 </a:t>
            </a:r>
            <a:r>
              <a:rPr lang="en-US" sz="1150" dirty="0" err="1">
                <a:solidFill>
                  <a:schemeClr val="tx1"/>
                </a:solidFill>
                <a:latin typeface="+mn-lt"/>
                <a:ea typeface="Open Sans"/>
                <a:cs typeface="Open Sans"/>
              </a:rPr>
              <a:t>metres</a:t>
            </a:r>
            <a:r>
              <a:rPr lang="en-US" sz="1150" dirty="0">
                <a:solidFill>
                  <a:schemeClr val="tx1"/>
                </a:solidFill>
                <a:latin typeface="+mn-lt"/>
                <a:ea typeface="Open Sans"/>
                <a:cs typeface="Open Sans"/>
              </a:rPr>
              <a:t> to 285 </a:t>
            </a:r>
            <a:r>
              <a:rPr lang="en-US" sz="1150" dirty="0" err="1">
                <a:solidFill>
                  <a:schemeClr val="tx1"/>
                </a:solidFill>
                <a:latin typeface="+mn-lt"/>
                <a:ea typeface="Open Sans"/>
                <a:cs typeface="Open Sans"/>
              </a:rPr>
              <a:t>metres</a:t>
            </a:r>
            <a:r>
              <a:rPr lang="en-US" sz="1150" dirty="0">
                <a:solidFill>
                  <a:schemeClr val="tx1"/>
                </a:solidFill>
                <a:latin typeface="+mn-lt"/>
                <a:ea typeface="Open Sans"/>
                <a:cs typeface="Open Sans"/>
              </a:rPr>
              <a:t>)</a:t>
            </a:r>
          </a:p>
          <a:p>
            <a:r>
              <a:rPr lang="en-GB" sz="1150" dirty="0">
                <a:solidFill>
                  <a:schemeClr val="tx1"/>
                </a:solidFill>
                <a:latin typeface="Calibri"/>
                <a:ea typeface="Calibri" panose="020F0502020204030204" pitchFamily="34" charset="0"/>
                <a:cs typeface="Times New Roman"/>
              </a:rPr>
              <a:t>During Active Futures, Michelle was referred to the GP based social prescribing team for mental health support, she was also provided with welfare rights support and a fire service home safety check. </a:t>
            </a:r>
          </a:p>
          <a:p>
            <a:r>
              <a:rPr lang="en-GB" sz="1150" dirty="0">
                <a:solidFill>
                  <a:schemeClr val="tx1"/>
                </a:solidFill>
                <a:latin typeface="Calibri"/>
                <a:ea typeface="Calibri" panose="020F0502020204030204" pitchFamily="34" charset="0"/>
                <a:cs typeface="Times New Roman"/>
              </a:rPr>
              <a:t>Michelle’s mental health had been affected by a situation with her carers, and this reflected in her post assessment mental health scores. The wellbeing team were concerned so followed this up with Michelle and her family and have resolved the issue that was causing her distress. Michelle is now more engaged with the services and changes to her carer arrangements have improved her mental health.  </a:t>
            </a:r>
            <a:r>
              <a:rPr lang="en-GB" sz="1150" dirty="0">
                <a:solidFill>
                  <a:schemeClr val="tx1"/>
                </a:solidFill>
                <a:latin typeface="+mn-lt"/>
                <a:ea typeface="Open Sans"/>
                <a:cs typeface="Calibri"/>
              </a:rPr>
              <a:t>Michelle has also been signposted to Rainbow Foundation’s Day Opportunities Service to support her to maintain her improved independence and ongoing wellbeing.</a:t>
            </a:r>
            <a:endParaRPr lang="en-GB" sz="1150" dirty="0">
              <a:solidFill>
                <a:schemeClr val="tx1"/>
              </a:solidFill>
              <a:latin typeface="Calibri"/>
              <a:ea typeface="Calibri" panose="020F0502020204030204" pitchFamily="34" charset="0"/>
              <a:cs typeface="Times New Roman"/>
            </a:endParaRPr>
          </a:p>
        </p:txBody>
      </p:sp>
      <p:sp>
        <p:nvSpPr>
          <p:cNvPr id="4" name="Slide Number Placeholder 3">
            <a:extLst>
              <a:ext uri="{FF2B5EF4-FFF2-40B4-BE49-F238E27FC236}">
                <a16:creationId xmlns:a16="http://schemas.microsoft.com/office/drawing/2014/main" id="{5D93A996-F094-3E45-98C1-99C5D7E32577}"/>
              </a:ext>
            </a:extLst>
          </p:cNvPr>
          <p:cNvSpPr>
            <a:spLocks noGrp="1"/>
          </p:cNvSpPr>
          <p:nvPr>
            <p:ph type="sldNum" sz="quarter" idx="12"/>
          </p:nvPr>
        </p:nvSpPr>
        <p:spPr/>
        <p:txBody>
          <a:bodyPr/>
          <a:lstStyle/>
          <a:p>
            <a:r>
              <a:rPr lang="en-US" dirty="0"/>
              <a:t>12</a:t>
            </a:r>
          </a:p>
        </p:txBody>
      </p:sp>
      <p:pic>
        <p:nvPicPr>
          <p:cNvPr id="17" name="Picture Placeholder 16" descr="An old person sitting on a bench&#10;&#10;Description automatically generated">
            <a:extLst>
              <a:ext uri="{FF2B5EF4-FFF2-40B4-BE49-F238E27FC236}">
                <a16:creationId xmlns:a16="http://schemas.microsoft.com/office/drawing/2014/main" id="{8B302494-54BC-20AE-3546-09F268B79871}"/>
              </a:ext>
            </a:extLst>
          </p:cNvPr>
          <p:cNvPicPr>
            <a:picLocks noGrp="1" noChangeAspect="1"/>
          </p:cNvPicPr>
          <p:nvPr>
            <p:ph type="pic" sz="quarter" idx="13"/>
          </p:nvPr>
        </p:nvPicPr>
        <p:blipFill>
          <a:blip r:embed="rId3"/>
          <a:srcRect l="19179" r="19179"/>
          <a:stretch>
            <a:fillRect/>
          </a:stretch>
        </p:blipFill>
        <p:spPr/>
      </p:pic>
      <p:sp>
        <p:nvSpPr>
          <p:cNvPr id="18" name="TextBox 17">
            <a:extLst>
              <a:ext uri="{FF2B5EF4-FFF2-40B4-BE49-F238E27FC236}">
                <a16:creationId xmlns:a16="http://schemas.microsoft.com/office/drawing/2014/main" id="{335755F4-7FF6-04C5-1CC7-AF435106444D}"/>
              </a:ext>
            </a:extLst>
          </p:cNvPr>
          <p:cNvSpPr txBox="1"/>
          <p:nvPr/>
        </p:nvSpPr>
        <p:spPr>
          <a:xfrm>
            <a:off x="5910526" y="403154"/>
            <a:ext cx="2319370" cy="276999"/>
          </a:xfrm>
          <a:prstGeom prst="rect">
            <a:avLst/>
          </a:prstGeom>
          <a:noFill/>
        </p:spPr>
        <p:txBody>
          <a:bodyPr wrap="square" rtlCol="0">
            <a:spAutoFit/>
          </a:bodyPr>
          <a:lstStyle/>
          <a:p>
            <a:r>
              <a:rPr lang="en-GB" sz="1200" dirty="0"/>
              <a:t>* Name has been anonymised</a:t>
            </a:r>
          </a:p>
        </p:txBody>
      </p:sp>
    </p:spTree>
    <p:extLst>
      <p:ext uri="{BB962C8B-B14F-4D97-AF65-F5344CB8AC3E}">
        <p14:creationId xmlns:p14="http://schemas.microsoft.com/office/powerpoint/2010/main" val="6840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446050" y="259357"/>
            <a:ext cx="4023022" cy="994172"/>
          </a:xfrm>
        </p:spPr>
        <p:txBody>
          <a:bodyPr vert="horz" lIns="91440" tIns="45720" rIns="91440" bIns="45720" rtlCol="0" anchor="ctr">
            <a:normAutofit/>
          </a:bodyPr>
          <a:lstStyle/>
          <a:p>
            <a:pPr defTabSz="914400"/>
            <a:r>
              <a:rPr lang="en-US" sz="2600" kern="1200" dirty="0">
                <a:solidFill>
                  <a:schemeClr val="accent5"/>
                </a:solidFill>
              </a:rPr>
              <a:t>The difference it has made to me…</a:t>
            </a:r>
          </a:p>
        </p:txBody>
      </p:sp>
      <p:sp>
        <p:nvSpPr>
          <p:cNvPr id="4" name="TextBox 3">
            <a:extLst>
              <a:ext uri="{FF2B5EF4-FFF2-40B4-BE49-F238E27FC236}">
                <a16:creationId xmlns:a16="http://schemas.microsoft.com/office/drawing/2014/main" id="{1E04B240-0DCC-86B6-CACB-52D98D961781}"/>
              </a:ext>
            </a:extLst>
          </p:cNvPr>
          <p:cNvSpPr txBox="1"/>
          <p:nvPr/>
        </p:nvSpPr>
        <p:spPr>
          <a:xfrm>
            <a:off x="198726" y="1210548"/>
            <a:ext cx="6296721" cy="3975933"/>
          </a:xfrm>
          <a:prstGeom prst="rect">
            <a:avLst/>
          </a:prstGeom>
        </p:spPr>
        <p:txBody>
          <a:bodyPr vert="horz" lIns="91440" tIns="45720" rIns="91440" bIns="45720" rtlCol="0">
            <a:normAutofit/>
          </a:bodyPr>
          <a:lstStyle/>
          <a:p>
            <a:pPr marL="228600" defTabSz="914400">
              <a:lnSpc>
                <a:spcPct val="90000"/>
              </a:lnSpc>
              <a:spcAft>
                <a:spcPts val="600"/>
              </a:spcAft>
            </a:pPr>
            <a:r>
              <a:rPr lang="en-US" sz="1200" b="1" i="1" dirty="0">
                <a:effectLst/>
              </a:rPr>
              <a:t>‘I’m ready to start living life again </a:t>
            </a:r>
          </a:p>
          <a:p>
            <a:pPr marL="228600" defTabSz="914400">
              <a:lnSpc>
                <a:spcPct val="90000"/>
              </a:lnSpc>
              <a:spcAft>
                <a:spcPts val="600"/>
              </a:spcAft>
            </a:pPr>
            <a:r>
              <a:rPr lang="en-US" sz="1200" b="1" i="1" dirty="0">
                <a:effectLst/>
              </a:rPr>
              <a:t>and have even booked a holiday abroad’ </a:t>
            </a:r>
            <a:endParaRPr lang="en-US" sz="1200" b="1" i="1" dirty="0"/>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‘I can swim now and am leaving my stick behind most times I go out’</a:t>
            </a:r>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‘I can now open a jam jar, instead of waiting for a visitor to do this for me’</a:t>
            </a:r>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‘keeping mobile means everything, just being able to walk to the </a:t>
            </a:r>
            <a:r>
              <a:rPr lang="en-US" sz="1200" b="1" i="1" dirty="0" err="1">
                <a:effectLst/>
              </a:rPr>
              <a:t>bus’</a:t>
            </a:r>
            <a:endParaRPr lang="en-US" sz="1200" b="1" i="1" dirty="0">
              <a:effectLst/>
            </a:endParaRPr>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‘I’m motivated to do things, I‘ve started swimming and also joined a walking group’</a:t>
            </a:r>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‘I’m happier and getting out a lot more’  ‘I have made some good friends’</a:t>
            </a:r>
          </a:p>
          <a:p>
            <a:pPr marL="228600" defTabSz="914400">
              <a:lnSpc>
                <a:spcPct val="90000"/>
              </a:lnSpc>
              <a:spcAft>
                <a:spcPts val="600"/>
              </a:spcAft>
            </a:pPr>
            <a:endParaRPr lang="en-US" sz="1200" b="1" i="1" dirty="0">
              <a:effectLst/>
            </a:endParaRPr>
          </a:p>
          <a:p>
            <a:pPr marL="228600" defTabSz="914400">
              <a:lnSpc>
                <a:spcPct val="90000"/>
              </a:lnSpc>
              <a:spcAft>
                <a:spcPts val="600"/>
              </a:spcAft>
            </a:pPr>
            <a:r>
              <a:rPr lang="en-US" sz="1200" b="1" i="1" dirty="0">
                <a:effectLst/>
              </a:rPr>
              <a:t>‘I can now push my grandchild in their pushchair</a:t>
            </a:r>
            <a:r>
              <a:rPr lang="en-US" sz="1200" b="1" i="1" dirty="0"/>
              <a:t> and</a:t>
            </a:r>
            <a:r>
              <a:rPr lang="en-US" sz="1200" b="1" i="1" dirty="0">
                <a:effectLst/>
              </a:rPr>
              <a:t> am doing more with my family’</a:t>
            </a:r>
            <a:endParaRPr lang="en-US" sz="1200" b="1" i="1" dirty="0"/>
          </a:p>
          <a:p>
            <a:pPr marL="457200" indent="-228600" defTabSz="914400">
              <a:lnSpc>
                <a:spcPct val="90000"/>
              </a:lnSpc>
              <a:spcAft>
                <a:spcPts val="600"/>
              </a:spcAft>
              <a:buFont typeface="Arial" panose="020B0604020202020204" pitchFamily="34" charset="0"/>
              <a:buChar char="•"/>
            </a:pPr>
            <a:endParaRPr lang="en-US" sz="700" dirty="0">
              <a:effectLst/>
            </a:endParaRPr>
          </a:p>
          <a:p>
            <a:pPr marL="457200" indent="-228600" defTabSz="914400">
              <a:lnSpc>
                <a:spcPct val="90000"/>
              </a:lnSpc>
              <a:spcAft>
                <a:spcPts val="600"/>
              </a:spcAft>
              <a:buFont typeface="Arial" panose="020B0604020202020204" pitchFamily="34" charset="0"/>
              <a:buChar char="•"/>
            </a:pPr>
            <a:endParaRPr lang="en-US" sz="700" dirty="0">
              <a:effectLst/>
            </a:endParaRPr>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023549"/>
            <a:ext cx="710616" cy="691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7A666B8-1545-30EB-79C7-02657E977783}"/>
              </a:ext>
            </a:extLst>
          </p:cNvPr>
          <p:cNvPicPr>
            <a:picLocks noChangeAspect="1"/>
          </p:cNvPicPr>
          <p:nvPr/>
        </p:nvPicPr>
        <p:blipFill rotWithShape="1">
          <a:blip r:embed="rId2"/>
          <a:srcRect l="19611" r="6110" b="-1"/>
          <a:stretch/>
        </p:blipFill>
        <p:spPr>
          <a:xfrm>
            <a:off x="5925944" y="2045796"/>
            <a:ext cx="3218056" cy="30977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25604" y="-504855"/>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a:extLst>
              <a:ext uri="{FF2B5EF4-FFF2-40B4-BE49-F238E27FC236}">
                <a16:creationId xmlns:a16="http://schemas.microsoft.com/office/drawing/2014/main" id="{68B82BA6-5488-5CBF-04BE-B2EE3AA60342}"/>
              </a:ext>
            </a:extLst>
          </p:cNvPr>
          <p:cNvPicPr>
            <a:picLocks noChangeAspect="1"/>
          </p:cNvPicPr>
          <p:nvPr/>
        </p:nvPicPr>
        <p:blipFill rotWithShape="1">
          <a:blip r:embed="rId3"/>
          <a:srcRect l="21901" r="-2" b="-2"/>
          <a:stretch/>
        </p:blipFill>
        <p:spPr>
          <a:xfrm>
            <a:off x="4696205" y="10"/>
            <a:ext cx="2639484" cy="225592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a:xfrm>
            <a:off x="6457950" y="4767261"/>
            <a:ext cx="2057400" cy="273844"/>
          </a:xfrm>
        </p:spPr>
        <p:txBody>
          <a:bodyPr vert="horz" lIns="91440" tIns="45720" rIns="91440" bIns="45720" rtlCol="0" anchor="ctr">
            <a:normAutofit/>
          </a:bodyPr>
          <a:lstStyle/>
          <a:p>
            <a:pPr algn="r" defTabSz="914400">
              <a:lnSpc>
                <a:spcPct val="90000"/>
              </a:lnSpc>
              <a:spcAft>
                <a:spcPts val="600"/>
              </a:spcAft>
            </a:pPr>
            <a:r>
              <a:rPr lang="en-US" sz="1200" dirty="0">
                <a:solidFill>
                  <a:srgbClr val="FFFFFF"/>
                </a:solidFill>
                <a:latin typeface="+mn-lt"/>
                <a:cs typeface="+mn-cs"/>
              </a:rPr>
              <a:t>13</a:t>
            </a:r>
          </a:p>
        </p:txBody>
      </p:sp>
    </p:spTree>
    <p:extLst>
      <p:ext uri="{BB962C8B-B14F-4D97-AF65-F5344CB8AC3E}">
        <p14:creationId xmlns:p14="http://schemas.microsoft.com/office/powerpoint/2010/main" val="311333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349624" y="199428"/>
            <a:ext cx="7037014" cy="600164"/>
          </a:xfrm>
        </p:spPr>
        <p:txBody>
          <a:bodyPr/>
          <a:lstStyle/>
          <a:p>
            <a:r>
              <a:rPr lang="en-US" dirty="0"/>
              <a:t>Cost Effectiveness of Active Futures</a:t>
            </a: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p:txBody>
          <a:bodyPr/>
          <a:lstStyle/>
          <a:p>
            <a:r>
              <a:rPr lang="en-US" dirty="0"/>
              <a:t>14</a:t>
            </a:r>
          </a:p>
        </p:txBody>
      </p:sp>
      <p:sp>
        <p:nvSpPr>
          <p:cNvPr id="8" name="TextBox 7">
            <a:extLst>
              <a:ext uri="{FF2B5EF4-FFF2-40B4-BE49-F238E27FC236}">
                <a16:creationId xmlns:a16="http://schemas.microsoft.com/office/drawing/2014/main" id="{11AA7D86-656E-B127-CE1E-6EBC40557977}"/>
              </a:ext>
            </a:extLst>
          </p:cNvPr>
          <p:cNvSpPr txBox="1"/>
          <p:nvPr/>
        </p:nvSpPr>
        <p:spPr>
          <a:xfrm>
            <a:off x="349624" y="846617"/>
            <a:ext cx="7699354" cy="2631490"/>
          </a:xfrm>
          <a:prstGeom prst="rect">
            <a:avLst/>
          </a:prstGeom>
          <a:noFill/>
        </p:spPr>
        <p:txBody>
          <a:bodyPr wrap="square" rtlCol="0">
            <a:spAutoFit/>
          </a:bodyPr>
          <a:lstStyle/>
          <a:p>
            <a:r>
              <a:rPr lang="en-GB" sz="1100" dirty="0"/>
              <a:t>The Active Futures Programme aim is changing health behaviours.  The classes focus on strength, balance, mobility and cardiovascular fitness have been designed to be fun, socially active and intended to build a sense of community.  It is estimated only 1 in 10 of those aged 65 and over are active for 150 minutes per week </a:t>
            </a:r>
            <a:r>
              <a:rPr lang="en-GB" sz="1100" i="1" dirty="0"/>
              <a:t>(physical activity guidelines for older people, </a:t>
            </a:r>
            <a:r>
              <a:rPr lang="en-GB" sz="1100" i="1" dirty="0">
                <a:hlinkClick r:id="rId3"/>
              </a:rPr>
              <a:t>www.nhs.uk</a:t>
            </a:r>
            <a:r>
              <a:rPr lang="en-GB" sz="1100" i="1" dirty="0"/>
              <a:t>)  </a:t>
            </a:r>
            <a:r>
              <a:rPr lang="en-GB" sz="1100" dirty="0"/>
              <a:t>44% of people over aged 65 have some form of disability.  Mobility problems are most reported by people aged over 65, these problems contribute to poor quality of life and in turn high costs of health and social care.</a:t>
            </a:r>
          </a:p>
          <a:p>
            <a:endParaRPr lang="en-GB" sz="1100" dirty="0"/>
          </a:p>
          <a:p>
            <a:r>
              <a:rPr lang="en-GB" sz="1100" dirty="0"/>
              <a:t>The majority of Active Futures participants have progressed to fit futures and have reported and evidenced behavioural changes that have positively impacted their overall physical health and wellbeing.</a:t>
            </a:r>
          </a:p>
          <a:p>
            <a:endParaRPr lang="en-GB" sz="1100" dirty="0"/>
          </a:p>
          <a:p>
            <a:r>
              <a:rPr lang="en-GB" sz="1100" dirty="0"/>
              <a:t>The </a:t>
            </a:r>
            <a:r>
              <a:rPr lang="en-GB" sz="1100" b="1" dirty="0"/>
              <a:t>social return on investment </a:t>
            </a:r>
            <a:r>
              <a:rPr lang="en-GB" sz="1100" dirty="0"/>
              <a:t>of the Active Futures Programme is based on results of July cohorts is </a:t>
            </a:r>
            <a:r>
              <a:rPr lang="en-GB" sz="1100" b="1" dirty="0"/>
              <a:t>£1 : £10.10.  </a:t>
            </a:r>
            <a:r>
              <a:rPr lang="en-GB" sz="1100" dirty="0"/>
              <a:t>This means for every £1 spent on the programme, the measure of social impact makes in economic terms is £10.10 across health and social care.  This value was calculated using the following outcome metrics</a:t>
            </a:r>
          </a:p>
          <a:p>
            <a:pPr marL="171450" indent="-171450">
              <a:buFont typeface="Arial" panose="020B0604020202020204" pitchFamily="34" charset="0"/>
              <a:buChar char="•"/>
            </a:pPr>
            <a:endParaRPr lang="en-GB" sz="1100" dirty="0"/>
          </a:p>
          <a:p>
            <a:endParaRPr lang="en-GB" sz="1100" dirty="0"/>
          </a:p>
          <a:p>
            <a:endParaRPr lang="en-GB" sz="1100" dirty="0"/>
          </a:p>
        </p:txBody>
      </p:sp>
      <p:sp>
        <p:nvSpPr>
          <p:cNvPr id="16" name="TextBox 15">
            <a:extLst>
              <a:ext uri="{FF2B5EF4-FFF2-40B4-BE49-F238E27FC236}">
                <a16:creationId xmlns:a16="http://schemas.microsoft.com/office/drawing/2014/main" id="{F9D14B22-54F5-8B2A-1E7C-1AC71E4E27A8}"/>
              </a:ext>
            </a:extLst>
          </p:cNvPr>
          <p:cNvSpPr txBox="1"/>
          <p:nvPr/>
        </p:nvSpPr>
        <p:spPr>
          <a:xfrm>
            <a:off x="3574833" y="3382435"/>
            <a:ext cx="4056670" cy="769441"/>
          </a:xfrm>
          <a:prstGeom prst="rect">
            <a:avLst/>
          </a:prstGeom>
          <a:noFill/>
        </p:spPr>
        <p:txBody>
          <a:bodyPr wrap="square" rtlCol="0">
            <a:spAutoFit/>
          </a:bodyPr>
          <a:lstStyle/>
          <a:p>
            <a:pPr marL="285750" indent="-285750">
              <a:buFont typeface="Arial" panose="020B0604020202020204" pitchFamily="34" charset="0"/>
              <a:buChar char="•"/>
            </a:pPr>
            <a:r>
              <a:rPr lang="en-GB" sz="1100" dirty="0"/>
              <a:t>Reduction in GP/nurse visits</a:t>
            </a:r>
          </a:p>
          <a:p>
            <a:pPr marL="285750" indent="-285750">
              <a:buFont typeface="Arial" panose="020B0604020202020204" pitchFamily="34" charset="0"/>
              <a:buChar char="•"/>
            </a:pPr>
            <a:r>
              <a:rPr lang="en-GB" sz="1100" dirty="0"/>
              <a:t>Reduction in A&amp;E attendances due to falls</a:t>
            </a:r>
          </a:p>
          <a:p>
            <a:pPr marL="285750" indent="-285750">
              <a:buFont typeface="Arial" panose="020B0604020202020204" pitchFamily="34" charset="0"/>
              <a:buChar char="•"/>
            </a:pPr>
            <a:r>
              <a:rPr lang="en-GB" sz="1100" dirty="0"/>
              <a:t>Reduction in ambulance call outs due to falls</a:t>
            </a:r>
          </a:p>
          <a:p>
            <a:pPr marL="285750" indent="-285750">
              <a:buFont typeface="Arial" panose="020B0604020202020204" pitchFamily="34" charset="0"/>
              <a:buChar char="•"/>
            </a:pPr>
            <a:r>
              <a:rPr lang="en-GB" sz="1100" dirty="0"/>
              <a:t>Reduction in hip fractures</a:t>
            </a:r>
          </a:p>
        </p:txBody>
      </p:sp>
      <p:sp>
        <p:nvSpPr>
          <p:cNvPr id="17" name="TextBox 16">
            <a:extLst>
              <a:ext uri="{FF2B5EF4-FFF2-40B4-BE49-F238E27FC236}">
                <a16:creationId xmlns:a16="http://schemas.microsoft.com/office/drawing/2014/main" id="{6BA1E0FF-4A63-15E3-29DD-E4270EA234F6}"/>
              </a:ext>
            </a:extLst>
          </p:cNvPr>
          <p:cNvSpPr txBox="1"/>
          <p:nvPr/>
        </p:nvSpPr>
        <p:spPr>
          <a:xfrm>
            <a:off x="515330" y="3403564"/>
            <a:ext cx="4056670" cy="769441"/>
          </a:xfrm>
          <a:prstGeom prst="rect">
            <a:avLst/>
          </a:prstGeom>
          <a:noFill/>
        </p:spPr>
        <p:txBody>
          <a:bodyPr wrap="square" rtlCol="0">
            <a:spAutoFit/>
          </a:bodyPr>
          <a:lstStyle/>
          <a:p>
            <a:pPr marL="171450" indent="-171450">
              <a:buFont typeface="Arial" panose="020B0604020202020204" pitchFamily="34" charset="0"/>
              <a:buChar char="•"/>
            </a:pPr>
            <a:r>
              <a:rPr lang="en-GB" sz="1100" dirty="0"/>
              <a:t>Increased self-esteem</a:t>
            </a:r>
          </a:p>
          <a:p>
            <a:pPr marL="171450" indent="-171450">
              <a:buFont typeface="Arial" panose="020B0604020202020204" pitchFamily="34" charset="0"/>
              <a:buChar char="•"/>
            </a:pPr>
            <a:r>
              <a:rPr lang="en-GB" sz="1100" dirty="0"/>
              <a:t>Improved sense of community</a:t>
            </a:r>
          </a:p>
          <a:p>
            <a:pPr marL="171450" indent="-171450">
              <a:buFont typeface="Arial" panose="020B0604020202020204" pitchFamily="34" charset="0"/>
              <a:buChar char="•"/>
            </a:pPr>
            <a:r>
              <a:rPr lang="en-GB" sz="1100" dirty="0"/>
              <a:t>Being a member of a social group</a:t>
            </a:r>
          </a:p>
          <a:p>
            <a:pPr marL="171450" indent="-171450">
              <a:buFont typeface="Arial" panose="020B0604020202020204" pitchFamily="34" charset="0"/>
              <a:buChar char="•"/>
            </a:pPr>
            <a:r>
              <a:rPr lang="en-GB" sz="1100" dirty="0"/>
              <a:t>Improved physical health </a:t>
            </a:r>
          </a:p>
        </p:txBody>
      </p:sp>
    </p:spTree>
    <p:extLst>
      <p:ext uri="{BB962C8B-B14F-4D97-AF65-F5344CB8AC3E}">
        <p14:creationId xmlns:p14="http://schemas.microsoft.com/office/powerpoint/2010/main" val="227597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4BDAFA-2BB6-40DD-81F2-C545BC961CD1}"/>
              </a:ext>
            </a:extLst>
          </p:cNvPr>
          <p:cNvSpPr>
            <a:spLocks noGrp="1"/>
          </p:cNvSpPr>
          <p:nvPr>
            <p:ph type="title"/>
          </p:nvPr>
        </p:nvSpPr>
        <p:spPr>
          <a:xfrm>
            <a:off x="6115050" y="846070"/>
            <a:ext cx="2575635" cy="1061453"/>
          </a:xfrm>
        </p:spPr>
        <p:txBody>
          <a:bodyPr vert="horz" lIns="91440" tIns="45720" rIns="91440" bIns="45720" rtlCol="0" anchor="t">
            <a:normAutofit/>
          </a:bodyPr>
          <a:lstStyle/>
          <a:p>
            <a:pPr defTabSz="914400"/>
            <a:r>
              <a:rPr lang="en-US" sz="2200" dirty="0">
                <a:solidFill>
                  <a:schemeClr val="accent5"/>
                </a:solidFill>
              </a:rPr>
              <a:t>Lessons learnt and next steps</a:t>
            </a:r>
          </a:p>
        </p:txBody>
      </p:sp>
      <p:pic>
        <p:nvPicPr>
          <p:cNvPr id="13" name="Picture 12" descr="A person lifting weights in a room&#10;&#10;Description automatically generated">
            <a:extLst>
              <a:ext uri="{FF2B5EF4-FFF2-40B4-BE49-F238E27FC236}">
                <a16:creationId xmlns:a16="http://schemas.microsoft.com/office/drawing/2014/main" id="{65843C55-5599-B3F6-C347-F2B8F9CB83E5}"/>
              </a:ext>
            </a:extLst>
          </p:cNvPr>
          <p:cNvPicPr>
            <a:picLocks noChangeAspect="1"/>
          </p:cNvPicPr>
          <p:nvPr/>
        </p:nvPicPr>
        <p:blipFill rotWithShape="1">
          <a:blip r:embed="rId3"/>
          <a:srcRect l="13773" r="12522"/>
          <a:stretch/>
        </p:blipFill>
        <p:spPr>
          <a:xfrm>
            <a:off x="-7414" y="10"/>
            <a:ext cx="5679453" cy="5143490"/>
          </a:xfrm>
          <a:prstGeom prst="rect">
            <a:avLst/>
          </a:prstGeom>
        </p:spPr>
      </p:pic>
      <p:cxnSp>
        <p:nvCxnSpPr>
          <p:cNvPr id="18" name="Straight Connector 1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49542"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7EA3A34-555F-DA4E-9D8C-F37AB97BF3FB}"/>
              </a:ext>
            </a:extLst>
          </p:cNvPr>
          <p:cNvSpPr txBox="1"/>
          <p:nvPr/>
        </p:nvSpPr>
        <p:spPr>
          <a:xfrm>
            <a:off x="6149542" y="1576040"/>
            <a:ext cx="2816038" cy="3030748"/>
          </a:xfrm>
          <a:prstGeom prst="rect">
            <a:avLst/>
          </a:prstGeom>
        </p:spPr>
        <p:txBody>
          <a:bodyPr vert="horz" lIns="91440" tIns="45720" rIns="91440" bIns="45720" rtlCol="0">
            <a:normAutofit fontScale="92500" lnSpcReduction="10000"/>
          </a:bodyPr>
          <a:lstStyle/>
          <a:p>
            <a:pPr marL="171450" indent="-228600" defTabSz="914400">
              <a:lnSpc>
                <a:spcPct val="90000"/>
              </a:lnSpc>
              <a:spcAft>
                <a:spcPts val="600"/>
              </a:spcAft>
              <a:buFont typeface="Arial" panose="020B0604020202020204" pitchFamily="34" charset="0"/>
              <a:buChar char="•"/>
            </a:pPr>
            <a:r>
              <a:rPr lang="en-US" sz="1100" dirty="0"/>
              <a:t>Short time scale from contract awarded to service commencing impacted on the availability of suitable spaces which meant the number of people who could attend 1 </a:t>
            </a:r>
            <a:r>
              <a:rPr lang="en-US" sz="1100" dirty="0" err="1"/>
              <a:t>programme</a:t>
            </a:r>
            <a:r>
              <a:rPr lang="en-US" sz="1100" dirty="0"/>
              <a:t> in the July cohort was reduced by 2 from the outset, this was mainly due to timescales between contract awarded and start date.  Venues for Nov 23 cohort have a capacity of 12.</a:t>
            </a:r>
          </a:p>
          <a:p>
            <a:pPr indent="-228600" defTabSz="914400">
              <a:lnSpc>
                <a:spcPct val="90000"/>
              </a:lnSpc>
              <a:spcAft>
                <a:spcPts val="600"/>
              </a:spcAft>
              <a:buFont typeface="Arial" panose="020B0604020202020204" pitchFamily="34" charset="0"/>
              <a:buChar char="•"/>
            </a:pPr>
            <a:endParaRPr lang="en-US" sz="1100" dirty="0"/>
          </a:p>
          <a:p>
            <a:pPr marL="171450" indent="-228600" defTabSz="914400">
              <a:lnSpc>
                <a:spcPct val="90000"/>
              </a:lnSpc>
              <a:spcAft>
                <a:spcPts val="600"/>
              </a:spcAft>
              <a:buFont typeface="Arial" panose="020B0604020202020204" pitchFamily="34" charset="0"/>
              <a:buChar char="•"/>
            </a:pPr>
            <a:r>
              <a:rPr lang="en-US" sz="1100" dirty="0"/>
              <a:t>Would welcome an opportunity to work with NERS and local GPs to:</a:t>
            </a:r>
          </a:p>
          <a:p>
            <a:pPr marL="628650" lvl="1" indent="-228600" defTabSz="914400">
              <a:lnSpc>
                <a:spcPct val="90000"/>
              </a:lnSpc>
              <a:spcAft>
                <a:spcPts val="600"/>
              </a:spcAft>
              <a:buFont typeface="Arial" panose="020B0604020202020204" pitchFamily="34" charset="0"/>
              <a:buChar char="•"/>
            </a:pPr>
            <a:r>
              <a:rPr lang="en-US" sz="1100" dirty="0"/>
              <a:t> increase awareness of service, and positive impact on the physical and mental health of older people.  </a:t>
            </a:r>
          </a:p>
          <a:p>
            <a:pPr marL="628650" lvl="1" indent="-228600" defTabSz="914400">
              <a:lnSpc>
                <a:spcPct val="90000"/>
              </a:lnSpc>
              <a:spcAft>
                <a:spcPts val="600"/>
              </a:spcAft>
              <a:buFont typeface="Arial" panose="020B0604020202020204" pitchFamily="34" charset="0"/>
              <a:buChar char="•"/>
            </a:pPr>
            <a:r>
              <a:rPr lang="en-US" sz="1100" dirty="0"/>
              <a:t>gain an understanding to barriers to referral </a:t>
            </a:r>
          </a:p>
          <a:p>
            <a:pPr marL="628650" lvl="1" indent="-228600" defTabSz="914400">
              <a:lnSpc>
                <a:spcPct val="90000"/>
              </a:lnSpc>
              <a:spcAft>
                <a:spcPts val="600"/>
              </a:spcAft>
              <a:buFont typeface="Arial" panose="020B0604020202020204" pitchFamily="34" charset="0"/>
              <a:buChar char="•"/>
            </a:pPr>
            <a:r>
              <a:rPr lang="en-US" sz="1100" dirty="0"/>
              <a:t>to target patients on frailty registers and those with MSK conditions to access the course.</a:t>
            </a:r>
          </a:p>
          <a:p>
            <a:pPr marL="171450" indent="-228600" defTabSz="914400">
              <a:lnSpc>
                <a:spcPct val="90000"/>
              </a:lnSpc>
              <a:spcAft>
                <a:spcPts val="600"/>
              </a:spcAft>
              <a:buFont typeface="Arial" panose="020B0604020202020204" pitchFamily="34" charset="0"/>
              <a:buChar char="•"/>
            </a:pPr>
            <a:endParaRPr lang="en-US" sz="800" dirty="0"/>
          </a:p>
          <a:p>
            <a:pPr marL="171450" indent="-228600" defTabSz="914400">
              <a:lnSpc>
                <a:spcPct val="90000"/>
              </a:lnSpc>
              <a:spcAft>
                <a:spcPts val="600"/>
              </a:spcAft>
              <a:buFont typeface="Arial" panose="020B0604020202020204" pitchFamily="34" charset="0"/>
              <a:buChar char="•"/>
            </a:pPr>
            <a:endParaRPr lang="en-US" sz="800" dirty="0"/>
          </a:p>
          <a:p>
            <a:pPr indent="-228600" defTabSz="914400">
              <a:lnSpc>
                <a:spcPct val="90000"/>
              </a:lnSpc>
              <a:spcAft>
                <a:spcPts val="600"/>
              </a:spcAft>
              <a:buFont typeface="Arial" panose="020B0604020202020204" pitchFamily="34" charset="0"/>
              <a:buChar char="•"/>
            </a:pPr>
            <a:endParaRPr lang="en-US" sz="800" b="1" dirty="0"/>
          </a:p>
          <a:p>
            <a:pPr marL="171450" indent="-228600" defTabSz="914400">
              <a:lnSpc>
                <a:spcPct val="90000"/>
              </a:lnSpc>
              <a:spcAft>
                <a:spcPts val="600"/>
              </a:spcAft>
              <a:buFont typeface="Arial" panose="020B0604020202020204" pitchFamily="34" charset="0"/>
              <a:buChar char="•"/>
            </a:pPr>
            <a:endParaRPr lang="en-US" sz="800" b="1" dirty="0"/>
          </a:p>
          <a:p>
            <a:pPr indent="-228600" defTabSz="914400">
              <a:lnSpc>
                <a:spcPct val="90000"/>
              </a:lnSpc>
              <a:spcAft>
                <a:spcPts val="600"/>
              </a:spcAft>
              <a:buFont typeface="Arial" panose="020B0604020202020204" pitchFamily="34" charset="0"/>
              <a:buChar char="•"/>
            </a:pPr>
            <a:endParaRPr lang="en-US" sz="800" b="1" dirty="0"/>
          </a:p>
          <a:p>
            <a:pPr marL="171450" indent="-228600" defTabSz="914400">
              <a:lnSpc>
                <a:spcPct val="90000"/>
              </a:lnSpc>
              <a:spcAft>
                <a:spcPts val="600"/>
              </a:spcAft>
              <a:buFont typeface="Arial" panose="020B0604020202020204" pitchFamily="34" charset="0"/>
              <a:buChar char="•"/>
            </a:pPr>
            <a:endParaRPr lang="en-US" sz="800" b="1" dirty="0"/>
          </a:p>
          <a:p>
            <a:pPr indent="-228600" defTabSz="914400">
              <a:lnSpc>
                <a:spcPct val="90000"/>
              </a:lnSpc>
              <a:spcAft>
                <a:spcPts val="600"/>
              </a:spcAft>
              <a:buFont typeface="Arial" panose="020B0604020202020204" pitchFamily="34" charset="0"/>
              <a:buChar char="•"/>
            </a:pPr>
            <a:endParaRPr lang="en-US" sz="800" b="1" dirty="0"/>
          </a:p>
          <a:p>
            <a:pPr indent="-228600" defTabSz="914400">
              <a:lnSpc>
                <a:spcPct val="90000"/>
              </a:lnSpc>
              <a:spcAft>
                <a:spcPts val="600"/>
              </a:spcAft>
              <a:buFont typeface="Arial" panose="020B0604020202020204" pitchFamily="34" charset="0"/>
              <a:buChar char="•"/>
            </a:pPr>
            <a:endParaRPr lang="en-US" sz="800" b="1" dirty="0"/>
          </a:p>
          <a:p>
            <a:pPr indent="-228600" defTabSz="914400">
              <a:lnSpc>
                <a:spcPct val="90000"/>
              </a:lnSpc>
              <a:spcAft>
                <a:spcPts val="600"/>
              </a:spcAft>
              <a:buFont typeface="Arial" panose="020B0604020202020204" pitchFamily="34" charset="0"/>
              <a:buChar char="•"/>
            </a:pPr>
            <a:endParaRPr lang="en-US" sz="800" b="1" dirty="0"/>
          </a:p>
          <a:p>
            <a:pPr indent="-228600" defTabSz="914400">
              <a:lnSpc>
                <a:spcPct val="90000"/>
              </a:lnSpc>
              <a:spcAft>
                <a:spcPts val="600"/>
              </a:spcAft>
              <a:buFont typeface="Arial" panose="020B0604020202020204" pitchFamily="34" charset="0"/>
              <a:buChar char="•"/>
            </a:pPr>
            <a:endParaRPr lang="en-US" sz="800" b="1" dirty="0"/>
          </a:p>
        </p:txBody>
      </p:sp>
      <p:sp>
        <p:nvSpPr>
          <p:cNvPr id="4" name="Slide Number Placeholder 3">
            <a:extLst>
              <a:ext uri="{FF2B5EF4-FFF2-40B4-BE49-F238E27FC236}">
                <a16:creationId xmlns:a16="http://schemas.microsoft.com/office/drawing/2014/main" id="{9D527C5B-0829-4044-BFC6-25E57BA691A0}"/>
              </a:ext>
            </a:extLst>
          </p:cNvPr>
          <p:cNvSpPr>
            <a:spLocks noGrp="1"/>
          </p:cNvSpPr>
          <p:nvPr>
            <p:ph type="sldNum" sz="quarter" idx="12"/>
          </p:nvPr>
        </p:nvSpPr>
        <p:spPr>
          <a:xfrm>
            <a:off x="6457950" y="4767262"/>
            <a:ext cx="2057400" cy="273844"/>
          </a:xfrm>
        </p:spPr>
        <p:txBody>
          <a:bodyPr vert="horz" lIns="91440" tIns="45720" rIns="91440" bIns="45720" rtlCol="0" anchor="ctr">
            <a:normAutofit/>
          </a:bodyPr>
          <a:lstStyle/>
          <a:p>
            <a:pPr algn="r" defTabSz="914400">
              <a:lnSpc>
                <a:spcPct val="90000"/>
              </a:lnSpc>
              <a:spcAft>
                <a:spcPts val="600"/>
              </a:spcAft>
              <a:defRPr/>
            </a:pPr>
            <a:fld id="{E67D737F-1F27-1D49-8366-9EEB03D8826E}" type="slidenum">
              <a:rPr lang="en-US" sz="1200" b="0" smtClean="0">
                <a:solidFill>
                  <a:prstClr val="black">
                    <a:tint val="75000"/>
                  </a:prstClr>
                </a:solidFill>
                <a:latin typeface="Calibri" panose="020F0502020204030204"/>
                <a:cs typeface="+mn-cs"/>
              </a:rPr>
              <a:pPr algn="r" defTabSz="914400">
                <a:lnSpc>
                  <a:spcPct val="90000"/>
                </a:lnSpc>
                <a:spcAft>
                  <a:spcPts val="600"/>
                </a:spcAft>
                <a:defRPr/>
              </a:pPr>
              <a:t>15</a:t>
            </a:fld>
            <a:endParaRPr lang="en-US" sz="1200" b="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11996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112889" y="137369"/>
            <a:ext cx="2208213" cy="425215"/>
          </a:xfrm>
        </p:spPr>
        <p:txBody>
          <a:bodyPr>
            <a:normAutofit/>
          </a:bodyPr>
          <a:lstStyle/>
          <a:p>
            <a:r>
              <a:rPr lang="en-US" dirty="0">
                <a:latin typeface="+mn-lt"/>
              </a:rPr>
              <a:t>Going Forward</a:t>
            </a: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p:txBody>
          <a:bodyPr/>
          <a:lstStyle/>
          <a:p>
            <a:r>
              <a:rPr lang="en-US" dirty="0"/>
              <a:t>16</a:t>
            </a:r>
          </a:p>
        </p:txBody>
      </p:sp>
      <p:sp>
        <p:nvSpPr>
          <p:cNvPr id="4" name="TextBox 3">
            <a:extLst>
              <a:ext uri="{FF2B5EF4-FFF2-40B4-BE49-F238E27FC236}">
                <a16:creationId xmlns:a16="http://schemas.microsoft.com/office/drawing/2014/main" id="{5D7BA606-A7C7-49A8-8726-DF7A59EB89E4}"/>
              </a:ext>
            </a:extLst>
          </p:cNvPr>
          <p:cNvSpPr txBox="1"/>
          <p:nvPr/>
        </p:nvSpPr>
        <p:spPr>
          <a:xfrm>
            <a:off x="257738" y="345362"/>
            <a:ext cx="4814728" cy="1692771"/>
          </a:xfrm>
          <a:prstGeom prst="rect">
            <a:avLst/>
          </a:prstGeom>
          <a:noFill/>
        </p:spPr>
        <p:txBody>
          <a:bodyPr wrap="square" rtlCol="0">
            <a:spAutoFit/>
          </a:bodyPr>
          <a:lstStyle/>
          <a:p>
            <a:pPr marL="285750" indent="-285750">
              <a:buFont typeface="Arial" panose="020B0604020202020204" pitchFamily="34" charset="0"/>
              <a:buChar char="•"/>
            </a:pPr>
            <a:endParaRPr lang="en-GB" sz="1300" dirty="0"/>
          </a:p>
          <a:p>
            <a:pPr marL="285750" indent="-285750">
              <a:buFont typeface="Arial" panose="020B0604020202020204" pitchFamily="34" charset="0"/>
              <a:buChar char="•"/>
            </a:pPr>
            <a:r>
              <a:rPr lang="en-GB" sz="1300" dirty="0"/>
              <a:t>Participants are graduating to ‘Fit Futures’</a:t>
            </a:r>
          </a:p>
          <a:p>
            <a:pPr marL="285750" indent="-285750">
              <a:buFont typeface="Arial" panose="020B0604020202020204" pitchFamily="34" charset="0"/>
              <a:buChar char="•"/>
            </a:pPr>
            <a:r>
              <a:rPr lang="en-GB" sz="1300" dirty="0"/>
              <a:t>Next new cohort running from 3 locations: Acton, Chirk and </a:t>
            </a:r>
            <a:r>
              <a:rPr lang="en-GB" sz="1300" dirty="0" err="1"/>
              <a:t>Marchweil</a:t>
            </a:r>
            <a:r>
              <a:rPr lang="en-GB" sz="1300" dirty="0"/>
              <a:t>. </a:t>
            </a:r>
          </a:p>
          <a:p>
            <a:pPr marL="285750" indent="-285750">
              <a:buFont typeface="Arial" panose="020B0604020202020204" pitchFamily="34" charset="0"/>
              <a:buChar char="•"/>
            </a:pPr>
            <a:r>
              <a:rPr lang="en-GB" sz="1300" dirty="0"/>
              <a:t>Cohort at full capacity with 12 per session.</a:t>
            </a:r>
          </a:p>
          <a:p>
            <a:pPr marL="285750" indent="-285750">
              <a:buFont typeface="Arial" panose="020B0604020202020204" pitchFamily="34" charset="0"/>
              <a:buChar char="•"/>
            </a:pPr>
            <a:r>
              <a:rPr lang="en-GB" sz="1300" dirty="0"/>
              <a:t>Attracted match funding to run an additional programme for each quarter, with funding from the Shared Prosperity Fund (UK Govt.)</a:t>
            </a:r>
          </a:p>
        </p:txBody>
      </p:sp>
      <p:sp>
        <p:nvSpPr>
          <p:cNvPr id="7" name="Title 1">
            <a:extLst>
              <a:ext uri="{FF2B5EF4-FFF2-40B4-BE49-F238E27FC236}">
                <a16:creationId xmlns:a16="http://schemas.microsoft.com/office/drawing/2014/main" id="{D51AF023-1825-401D-8AC5-3A3623C5E57B}"/>
              </a:ext>
            </a:extLst>
          </p:cNvPr>
          <p:cNvSpPr txBox="1">
            <a:spLocks/>
          </p:cNvSpPr>
          <p:nvPr/>
        </p:nvSpPr>
        <p:spPr>
          <a:xfrm>
            <a:off x="209987" y="2046072"/>
            <a:ext cx="3312146" cy="73828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2400" b="1" kern="1200">
                <a:solidFill>
                  <a:srgbClr val="13A538"/>
                </a:solidFill>
                <a:latin typeface="Arial" panose="020B0604020202020204" pitchFamily="34" charset="0"/>
                <a:ea typeface="+mj-ea"/>
                <a:cs typeface="Arial" panose="020B0604020202020204" pitchFamily="34" charset="0"/>
              </a:defRPr>
            </a:lvl1pPr>
          </a:lstStyle>
          <a:p>
            <a:r>
              <a:rPr lang="en-US" dirty="0">
                <a:latin typeface="+mn-lt"/>
              </a:rPr>
              <a:t>Help from Primary Care</a:t>
            </a:r>
          </a:p>
        </p:txBody>
      </p:sp>
      <p:sp>
        <p:nvSpPr>
          <p:cNvPr id="3" name="TextBox 2">
            <a:extLst>
              <a:ext uri="{FF2B5EF4-FFF2-40B4-BE49-F238E27FC236}">
                <a16:creationId xmlns:a16="http://schemas.microsoft.com/office/drawing/2014/main" id="{12B01FD4-8EDC-4E85-91CE-0116029FDD70}"/>
              </a:ext>
            </a:extLst>
          </p:cNvPr>
          <p:cNvSpPr txBox="1"/>
          <p:nvPr/>
        </p:nvSpPr>
        <p:spPr>
          <a:xfrm>
            <a:off x="209987" y="2697319"/>
            <a:ext cx="4910230" cy="1892826"/>
          </a:xfrm>
          <a:prstGeom prst="rect">
            <a:avLst/>
          </a:prstGeom>
          <a:noFill/>
        </p:spPr>
        <p:txBody>
          <a:bodyPr wrap="square" rtlCol="0">
            <a:spAutoFit/>
          </a:bodyPr>
          <a:lstStyle/>
          <a:p>
            <a:pPr marL="285750" indent="-285750">
              <a:buFont typeface="Arial" panose="020B0604020202020204" pitchFamily="34" charset="0"/>
              <a:buChar char="•"/>
            </a:pPr>
            <a:r>
              <a:rPr lang="en-GB" sz="1300" dirty="0"/>
              <a:t>How do we work with GP Practices and GPs to increase awareness of sessions and increase referrals?</a:t>
            </a:r>
          </a:p>
          <a:p>
            <a:pPr marL="285750" indent="-285750">
              <a:buFont typeface="Arial" panose="020B0604020202020204" pitchFamily="34" charset="0"/>
              <a:buChar char="•"/>
            </a:pPr>
            <a:r>
              <a:rPr lang="en-GB" sz="1300" dirty="0"/>
              <a:t>How do we identify people who would benefit, MSK conditions living with pain, frail older people, falls patients discharged from hospital?</a:t>
            </a:r>
          </a:p>
          <a:p>
            <a:pPr marL="285750" indent="-285750">
              <a:buFont typeface="Arial" panose="020B0604020202020204" pitchFamily="34" charset="0"/>
              <a:buChar char="•"/>
            </a:pPr>
            <a:r>
              <a:rPr lang="en-GB" sz="1300" dirty="0"/>
              <a:t>How can we work with primary care to support more self-referrals from older people and their families/carers, particularly men who are underrepresented and less likely to self-refer?</a:t>
            </a:r>
          </a:p>
          <a:p>
            <a:endParaRPr lang="en-GB" sz="1300" dirty="0"/>
          </a:p>
        </p:txBody>
      </p:sp>
      <p:pic>
        <p:nvPicPr>
          <p:cNvPr id="6" name="Picture 7" descr="Text&#10;&#10;Description automatically generated">
            <a:extLst>
              <a:ext uri="{FF2B5EF4-FFF2-40B4-BE49-F238E27FC236}">
                <a16:creationId xmlns:a16="http://schemas.microsoft.com/office/drawing/2014/main" id="{DA6B7E70-7715-36AA-71F8-501FB44C02CB}"/>
              </a:ext>
            </a:extLst>
          </p:cNvPr>
          <p:cNvPicPr>
            <a:picLocks noChangeAspect="1"/>
          </p:cNvPicPr>
          <p:nvPr/>
        </p:nvPicPr>
        <p:blipFill>
          <a:blip r:embed="rId3"/>
          <a:stretch>
            <a:fillRect/>
          </a:stretch>
        </p:blipFill>
        <p:spPr>
          <a:xfrm>
            <a:off x="5778710" y="289981"/>
            <a:ext cx="3039800" cy="4300164"/>
          </a:xfrm>
          <a:prstGeom prst="rect">
            <a:avLst/>
          </a:prstGeom>
        </p:spPr>
      </p:pic>
    </p:spTree>
    <p:extLst>
      <p:ext uri="{BB962C8B-B14F-4D97-AF65-F5344CB8AC3E}">
        <p14:creationId xmlns:p14="http://schemas.microsoft.com/office/powerpoint/2010/main" val="240674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527C5B-0829-4044-BFC6-25E57BA691A0}"/>
              </a:ext>
            </a:extLst>
          </p:cNvPr>
          <p:cNvSpPr>
            <a:spLocks noGrp="1"/>
          </p:cNvSpPr>
          <p:nvPr>
            <p:ph type="sldNum" sz="quarter" idx="12"/>
          </p:nvPr>
        </p:nvSpPr>
        <p:spPr>
          <a:xfrm>
            <a:off x="231647" y="4572000"/>
            <a:ext cx="449976" cy="303531"/>
          </a:xfrm>
        </p:spPr>
        <p:txBody>
          <a:bodyPr/>
          <a:lstStyle/>
          <a:p>
            <a:fld id="{E67D737F-1F27-1D49-8366-9EEB03D8826E}" type="slidenum">
              <a:rPr lang="en-US" smtClean="0"/>
              <a:t>2</a:t>
            </a:fld>
            <a:endParaRPr lang="en-US" dirty="0"/>
          </a:p>
        </p:txBody>
      </p:sp>
      <p:sp>
        <p:nvSpPr>
          <p:cNvPr id="5" name="TextBox 4">
            <a:extLst>
              <a:ext uri="{FF2B5EF4-FFF2-40B4-BE49-F238E27FC236}">
                <a16:creationId xmlns:a16="http://schemas.microsoft.com/office/drawing/2014/main" id="{98E810BF-762B-4B73-BA8B-A759FFD46783}"/>
              </a:ext>
            </a:extLst>
          </p:cNvPr>
          <p:cNvSpPr txBox="1"/>
          <p:nvPr/>
        </p:nvSpPr>
        <p:spPr>
          <a:xfrm>
            <a:off x="566590" y="501688"/>
            <a:ext cx="5469937" cy="4693593"/>
          </a:xfrm>
          <a:prstGeom prst="rect">
            <a:avLst/>
          </a:prstGeom>
          <a:noFill/>
        </p:spPr>
        <p:txBody>
          <a:bodyPr wrap="square" lIns="91440" tIns="45720" rIns="91440" bIns="45720" rtlCol="0" anchor="t">
            <a:spAutoFit/>
          </a:bodyPr>
          <a:lstStyle/>
          <a:p>
            <a:r>
              <a:rPr lang="en-GB" sz="1300" b="1" dirty="0"/>
              <a:t>Background</a:t>
            </a:r>
          </a:p>
          <a:p>
            <a:r>
              <a:rPr lang="en-GB" sz="1300" dirty="0"/>
              <a:t>In the UK, </a:t>
            </a:r>
          </a:p>
          <a:p>
            <a:pPr marL="742950" lvl="1" indent="-285750">
              <a:buFont typeface="Arial" panose="020B0604020202020204" pitchFamily="34" charset="0"/>
              <a:buChar char="•"/>
            </a:pPr>
            <a:r>
              <a:rPr lang="en-GB" sz="1300" dirty="0"/>
              <a:t>30% of those age over 65 will fall at least once a year. </a:t>
            </a:r>
          </a:p>
          <a:p>
            <a:pPr marL="742950" lvl="1" indent="-285750">
              <a:buFont typeface="Arial" panose="020B0604020202020204" pitchFamily="34" charset="0"/>
              <a:buChar char="•"/>
            </a:pPr>
            <a:r>
              <a:rPr lang="en-GB" sz="1300" dirty="0"/>
              <a:t>50% of those over 80 will fall at least once a year.</a:t>
            </a:r>
          </a:p>
          <a:p>
            <a:r>
              <a:rPr lang="en-GB" sz="1300" dirty="0"/>
              <a:t>Over 3 million people in the UK have osteoporosis and are at greater risk of fragility fractures.  Every year, fragility fractures cost the NHS £1.1 billion in hospital stays (Department of Health, 2022).</a:t>
            </a:r>
          </a:p>
          <a:p>
            <a:endParaRPr lang="en-GB" sz="1300" b="1" dirty="0"/>
          </a:p>
          <a:p>
            <a:r>
              <a:rPr lang="en-GB" sz="1300" b="1" dirty="0"/>
              <a:t>Our Response</a:t>
            </a:r>
            <a:endParaRPr lang="en-GB" sz="1300" b="1" dirty="0">
              <a:cs typeface="Calibri"/>
            </a:endParaRPr>
          </a:p>
          <a:p>
            <a:r>
              <a:rPr lang="en-GB" sz="1300" dirty="0"/>
              <a:t>Free strength and balance classes promoting independence in later life and better health and wellbeing.  The service is a collaboration between our Community Wellbeing Social Prescribers team and our Physiotherapists.</a:t>
            </a:r>
          </a:p>
          <a:p>
            <a:endParaRPr lang="en-GB" sz="1300" dirty="0">
              <a:cs typeface="Calibri"/>
            </a:endParaRPr>
          </a:p>
          <a:p>
            <a:r>
              <a:rPr lang="en-GB" sz="1300" b="1" dirty="0"/>
              <a:t>Aims</a:t>
            </a:r>
            <a:endParaRPr lang="en-GB" sz="1300" b="1" dirty="0">
              <a:cs typeface="Calibri"/>
            </a:endParaRPr>
          </a:p>
          <a:p>
            <a:pPr marL="285750" indent="-285750">
              <a:buFont typeface="Arial" panose="020B0604020202020204" pitchFamily="34" charset="0"/>
              <a:buChar char="•"/>
            </a:pPr>
            <a:r>
              <a:rPr lang="en-GB" sz="1300" dirty="0"/>
              <a:t>Effectively tackle frailty</a:t>
            </a:r>
          </a:p>
          <a:p>
            <a:pPr marL="285750" indent="-285750">
              <a:buFont typeface="Arial" panose="020B0604020202020204" pitchFamily="34" charset="0"/>
              <a:buChar char="•"/>
            </a:pPr>
            <a:r>
              <a:rPr lang="en-GB" sz="1300" dirty="0">
                <a:cs typeface="Calibri"/>
              </a:rPr>
              <a:t>Help improve MSK conditions </a:t>
            </a:r>
          </a:p>
          <a:p>
            <a:pPr marL="285750" indent="-285750">
              <a:buFont typeface="Arial" panose="020B0604020202020204" pitchFamily="34" charset="0"/>
              <a:buChar char="•"/>
            </a:pPr>
            <a:r>
              <a:rPr lang="en-GB" sz="1300" dirty="0">
                <a:cs typeface="Calibri"/>
              </a:rPr>
              <a:t>Reduced risk factors associated with surgery and the need for surgery</a:t>
            </a:r>
          </a:p>
          <a:p>
            <a:pPr marL="285750" indent="-285750">
              <a:buFont typeface="Arial" panose="020B0604020202020204" pitchFamily="34" charset="0"/>
              <a:buChar char="•"/>
            </a:pPr>
            <a:r>
              <a:rPr lang="en-GB" sz="1300" dirty="0">
                <a:cs typeface="Calibri"/>
              </a:rPr>
              <a:t>Improve mental health and wellbeing</a:t>
            </a:r>
          </a:p>
          <a:p>
            <a:pPr marL="285750" indent="-285750">
              <a:buFont typeface="Arial" panose="020B0604020202020204" pitchFamily="34" charset="0"/>
              <a:buChar char="•"/>
            </a:pPr>
            <a:r>
              <a:rPr lang="en-GB" sz="1300" dirty="0">
                <a:cs typeface="Calibri"/>
              </a:rPr>
              <a:t>Use peer support to drive positive behaviour change</a:t>
            </a:r>
          </a:p>
          <a:p>
            <a:pPr marL="285750" indent="-285750">
              <a:buFont typeface="Arial" panose="020B0604020202020204" pitchFamily="34" charset="0"/>
              <a:buChar char="•"/>
            </a:pPr>
            <a:r>
              <a:rPr lang="en-GB" sz="1300" dirty="0">
                <a:cs typeface="Calibri"/>
              </a:rPr>
              <a:t>Regular exercise can significantly reduce the risk of developing dementia by about 30 per cent</a:t>
            </a:r>
          </a:p>
          <a:p>
            <a:endParaRPr lang="en-GB" sz="1300" dirty="0">
              <a:cs typeface="Calibri"/>
            </a:endParaRPr>
          </a:p>
          <a:p>
            <a:endParaRPr lang="en-GB" sz="1300" dirty="0">
              <a:cs typeface="Calibri"/>
            </a:endParaRPr>
          </a:p>
        </p:txBody>
      </p:sp>
      <p:sp>
        <p:nvSpPr>
          <p:cNvPr id="7" name="Title 6">
            <a:extLst>
              <a:ext uri="{FF2B5EF4-FFF2-40B4-BE49-F238E27FC236}">
                <a16:creationId xmlns:a16="http://schemas.microsoft.com/office/drawing/2014/main" id="{964BDAFA-2BB6-40DD-81F2-C545BC961CD1}"/>
              </a:ext>
            </a:extLst>
          </p:cNvPr>
          <p:cNvSpPr>
            <a:spLocks noGrp="1"/>
          </p:cNvSpPr>
          <p:nvPr>
            <p:ph type="title"/>
          </p:nvPr>
        </p:nvSpPr>
        <p:spPr>
          <a:xfrm>
            <a:off x="456635" y="260248"/>
            <a:ext cx="1967056" cy="482880"/>
          </a:xfrm>
        </p:spPr>
        <p:txBody>
          <a:bodyPr>
            <a:normAutofit fontScale="90000"/>
          </a:bodyPr>
          <a:lstStyle/>
          <a:p>
            <a:r>
              <a:rPr lang="en-GB" dirty="0">
                <a:solidFill>
                  <a:schemeClr val="accent5"/>
                </a:solidFill>
              </a:rPr>
              <a:t>Interventio</a:t>
            </a:r>
            <a:r>
              <a:rPr lang="en-GB" dirty="0"/>
              <a:t>n</a:t>
            </a:r>
            <a:r>
              <a:rPr lang="en-GB" dirty="0">
                <a:solidFill>
                  <a:schemeClr val="tx1"/>
                </a:solidFill>
              </a:rPr>
              <a:t>	</a:t>
            </a:r>
          </a:p>
        </p:txBody>
      </p:sp>
      <p:pic>
        <p:nvPicPr>
          <p:cNvPr id="10" name="Picture 9">
            <a:extLst>
              <a:ext uri="{FF2B5EF4-FFF2-40B4-BE49-F238E27FC236}">
                <a16:creationId xmlns:a16="http://schemas.microsoft.com/office/drawing/2014/main" id="{AAD27D16-4B46-B6E8-1452-0DB397C26133}"/>
              </a:ext>
            </a:extLst>
          </p:cNvPr>
          <p:cNvPicPr>
            <a:picLocks noChangeAspect="1"/>
          </p:cNvPicPr>
          <p:nvPr/>
        </p:nvPicPr>
        <p:blipFill>
          <a:blip r:embed="rId2"/>
          <a:stretch>
            <a:fillRect/>
          </a:stretch>
        </p:blipFill>
        <p:spPr>
          <a:xfrm rot="16200000">
            <a:off x="5357842" y="952047"/>
            <a:ext cx="4230058" cy="3009848"/>
          </a:xfrm>
          <a:prstGeom prst="rect">
            <a:avLst/>
          </a:prstGeom>
        </p:spPr>
      </p:pic>
    </p:spTree>
    <p:extLst>
      <p:ext uri="{BB962C8B-B14F-4D97-AF65-F5344CB8AC3E}">
        <p14:creationId xmlns:p14="http://schemas.microsoft.com/office/powerpoint/2010/main" val="31459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D91C76D-F428-3071-BFF5-119439FC71CB}"/>
              </a:ext>
            </a:extLst>
          </p:cNvPr>
          <p:cNvPicPr>
            <a:picLocks noChangeAspect="1"/>
          </p:cNvPicPr>
          <p:nvPr/>
        </p:nvPicPr>
        <p:blipFill rotWithShape="1">
          <a:blip r:embed="rId2"/>
          <a:srcRect l="26171" r="21171"/>
          <a:stretch/>
        </p:blipFill>
        <p:spPr>
          <a:xfrm>
            <a:off x="20" y="-1"/>
            <a:ext cx="4057627" cy="5143501"/>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47" y="0"/>
            <a:ext cx="5086352" cy="1714499"/>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8D9ADF-18C5-2F5E-261C-5ABDDC27901F}"/>
              </a:ext>
            </a:extLst>
          </p:cNvPr>
          <p:cNvSpPr txBox="1"/>
          <p:nvPr/>
        </p:nvSpPr>
        <p:spPr>
          <a:xfrm>
            <a:off x="4486614" y="679641"/>
            <a:ext cx="4389757" cy="4361465"/>
          </a:xfrm>
          <a:prstGeom prst="rect">
            <a:avLst/>
          </a:prstGeom>
        </p:spPr>
        <p:txBody>
          <a:bodyPr vert="horz" lIns="91440" tIns="45720" rIns="91440" bIns="45720" rtlCol="0" anchor="ctr">
            <a:normAutofit fontScale="85000" lnSpcReduction="20000"/>
          </a:bodyPr>
          <a:lstStyle/>
          <a:p>
            <a:pPr marL="57150" defTabSz="914400">
              <a:lnSpc>
                <a:spcPct val="90000"/>
              </a:lnSpc>
              <a:spcAft>
                <a:spcPts val="600"/>
              </a:spcAft>
            </a:pPr>
            <a:r>
              <a:rPr lang="en-US" sz="1400" dirty="0"/>
              <a:t>To deliver Active Futures across Wrexham; accessible to patients from Wrexham GP Surgeries who meet the criteria;</a:t>
            </a:r>
          </a:p>
          <a:p>
            <a:pPr marL="742950" lvl="1" indent="-228600" defTabSz="914400">
              <a:lnSpc>
                <a:spcPct val="90000"/>
              </a:lnSpc>
              <a:spcAft>
                <a:spcPts val="600"/>
              </a:spcAft>
              <a:buFont typeface="Arial" panose="020B0604020202020204" pitchFamily="34" charset="0"/>
              <a:buChar char="•"/>
            </a:pPr>
            <a:r>
              <a:rPr lang="en-US" sz="1400" dirty="0"/>
              <a:t>Risk of falls or who have fallen</a:t>
            </a:r>
          </a:p>
          <a:p>
            <a:pPr marL="742950" lvl="1" indent="-228600" defTabSz="914400">
              <a:lnSpc>
                <a:spcPct val="90000"/>
              </a:lnSpc>
              <a:spcAft>
                <a:spcPts val="600"/>
              </a:spcAft>
              <a:buFont typeface="Arial" panose="020B0604020202020204" pitchFamily="34" charset="0"/>
              <a:buChar char="•"/>
            </a:pPr>
            <a:r>
              <a:rPr lang="en-US" sz="1400" dirty="0"/>
              <a:t>Would benefit from preoperative preparation</a:t>
            </a:r>
          </a:p>
          <a:p>
            <a:pPr marL="742950" lvl="1" indent="-228600" defTabSz="914400">
              <a:lnSpc>
                <a:spcPct val="90000"/>
              </a:lnSpc>
              <a:spcAft>
                <a:spcPts val="600"/>
              </a:spcAft>
              <a:buFont typeface="Arial" panose="020B0604020202020204" pitchFamily="34" charset="0"/>
              <a:buChar char="•"/>
            </a:pPr>
            <a:r>
              <a:rPr lang="en-US" sz="1400" dirty="0"/>
              <a:t>Have MSK conditions</a:t>
            </a:r>
          </a:p>
          <a:p>
            <a:pPr marL="57150" algn="just" defTabSz="914400">
              <a:lnSpc>
                <a:spcPct val="90000"/>
              </a:lnSpc>
              <a:spcAft>
                <a:spcPts val="600"/>
              </a:spcAft>
            </a:pPr>
            <a:endParaRPr lang="en-US" sz="1400" dirty="0"/>
          </a:p>
          <a:p>
            <a:pPr marL="285750" indent="-228600" algn="just" defTabSz="914400">
              <a:lnSpc>
                <a:spcPct val="90000"/>
              </a:lnSpc>
              <a:spcAft>
                <a:spcPts val="600"/>
              </a:spcAft>
              <a:buFont typeface="Arial" panose="020B0604020202020204" pitchFamily="34" charset="0"/>
              <a:buChar char="•"/>
            </a:pPr>
            <a:r>
              <a:rPr lang="en-US" sz="1400" dirty="0"/>
              <a:t>9 x 12-week </a:t>
            </a:r>
            <a:r>
              <a:rPr lang="en-US" sz="1400" dirty="0" err="1"/>
              <a:t>programme</a:t>
            </a:r>
            <a:r>
              <a:rPr lang="en-US" sz="1400" dirty="0"/>
              <a:t> (3 </a:t>
            </a:r>
            <a:r>
              <a:rPr lang="en-US" sz="1400" dirty="0" err="1"/>
              <a:t>programmes</a:t>
            </a:r>
            <a:r>
              <a:rPr lang="en-US" sz="1400" dirty="0"/>
              <a:t> running in each cohort during </a:t>
            </a:r>
            <a:r>
              <a:rPr lang="en-US" sz="1400" dirty="0" err="1"/>
              <a:t>Qtrs</a:t>
            </a:r>
            <a:r>
              <a:rPr lang="en-US" sz="1400" dirty="0"/>
              <a:t> 2, 3, and 4 of 2023/24)</a:t>
            </a:r>
          </a:p>
          <a:p>
            <a:pPr marL="57150" defTabSz="914400">
              <a:lnSpc>
                <a:spcPct val="90000"/>
              </a:lnSpc>
              <a:spcAft>
                <a:spcPts val="600"/>
              </a:spcAft>
            </a:pPr>
            <a:endParaRPr lang="en-US" sz="1400" dirty="0"/>
          </a:p>
          <a:p>
            <a:pPr marL="285750" indent="-228600" defTabSz="914400">
              <a:lnSpc>
                <a:spcPct val="90000"/>
              </a:lnSpc>
              <a:spcAft>
                <a:spcPts val="600"/>
              </a:spcAft>
              <a:buFont typeface="Arial" panose="020B0604020202020204" pitchFamily="34" charset="0"/>
              <a:buChar char="•"/>
            </a:pPr>
            <a:r>
              <a:rPr lang="en-US" sz="1400" dirty="0"/>
              <a:t>Each </a:t>
            </a:r>
            <a:r>
              <a:rPr lang="en-US" sz="1400" dirty="0" err="1"/>
              <a:t>programme</a:t>
            </a:r>
            <a:r>
              <a:rPr lang="en-US" sz="1400" dirty="0"/>
              <a:t> meets twice per week.  </a:t>
            </a:r>
          </a:p>
          <a:p>
            <a:pPr marL="285750" indent="-228600" defTabSz="914400">
              <a:lnSpc>
                <a:spcPct val="90000"/>
              </a:lnSpc>
              <a:spcAft>
                <a:spcPts val="600"/>
              </a:spcAft>
              <a:buFont typeface="Arial" panose="020B0604020202020204" pitchFamily="34" charset="0"/>
              <a:buChar char="•"/>
            </a:pPr>
            <a:r>
              <a:rPr lang="en-US" sz="1400" dirty="0"/>
              <a:t>Free transport available to remove access barriers. </a:t>
            </a:r>
          </a:p>
          <a:p>
            <a:pPr marL="285750" indent="-228600" defTabSz="914400">
              <a:lnSpc>
                <a:spcPct val="90000"/>
              </a:lnSpc>
              <a:spcAft>
                <a:spcPts val="600"/>
              </a:spcAft>
              <a:buFont typeface="Arial" panose="020B0604020202020204" pitchFamily="34" charset="0"/>
              <a:buChar char="•"/>
            </a:pPr>
            <a:r>
              <a:rPr lang="en-US" sz="1400" dirty="0"/>
              <a:t>Each participant receives</a:t>
            </a:r>
          </a:p>
          <a:p>
            <a:pPr marL="742950" lvl="1" indent="-228600" defTabSz="914400">
              <a:lnSpc>
                <a:spcPct val="90000"/>
              </a:lnSpc>
              <a:spcAft>
                <a:spcPts val="600"/>
              </a:spcAft>
              <a:buFont typeface="Arial" panose="020B0604020202020204" pitchFamily="34" charset="0"/>
              <a:buChar char="•"/>
            </a:pPr>
            <a:r>
              <a:rPr lang="en-US" sz="1400" dirty="0"/>
              <a:t>Physio led exercise at each session</a:t>
            </a:r>
          </a:p>
          <a:p>
            <a:pPr marL="742950" lvl="1" indent="-228600" defTabSz="914400">
              <a:lnSpc>
                <a:spcPct val="90000"/>
              </a:lnSpc>
              <a:spcAft>
                <a:spcPts val="600"/>
              </a:spcAft>
              <a:buFont typeface="Arial" panose="020B0604020202020204" pitchFamily="34" charset="0"/>
              <a:buChar char="•"/>
            </a:pPr>
            <a:r>
              <a:rPr lang="en-US" sz="1400" dirty="0"/>
              <a:t>Social Prescriber support at each session to help build social capital and motivate the participants to better manage their health</a:t>
            </a:r>
          </a:p>
          <a:p>
            <a:pPr marL="1200150" lvl="2" indent="-228600" defTabSz="914400">
              <a:lnSpc>
                <a:spcPct val="90000"/>
              </a:lnSpc>
              <a:spcAft>
                <a:spcPts val="600"/>
              </a:spcAft>
              <a:buFont typeface="Arial" panose="020B0604020202020204" pitchFamily="34" charset="0"/>
              <a:buChar char="•"/>
            </a:pPr>
            <a:r>
              <a:rPr lang="en-US" sz="1400" dirty="0"/>
              <a:t>One to one casework and signposting to support ‘what matters most’ delivered outside the formal session via home visits</a:t>
            </a:r>
          </a:p>
          <a:p>
            <a:pPr marL="742950" lvl="1" indent="-228600" defTabSz="914400">
              <a:lnSpc>
                <a:spcPct val="90000"/>
              </a:lnSpc>
              <a:spcAft>
                <a:spcPts val="600"/>
              </a:spcAft>
              <a:buFont typeface="Arial" panose="020B0604020202020204" pitchFamily="34" charset="0"/>
              <a:buChar char="•"/>
            </a:pPr>
            <a:r>
              <a:rPr lang="en-US" sz="1400" dirty="0"/>
              <a:t>A water bottle to improve hydration</a:t>
            </a:r>
          </a:p>
          <a:p>
            <a:pPr marL="742950" lvl="1" indent="-228600" defTabSz="914400">
              <a:lnSpc>
                <a:spcPct val="90000"/>
              </a:lnSpc>
              <a:spcAft>
                <a:spcPts val="600"/>
              </a:spcAft>
              <a:buFont typeface="Arial" panose="020B0604020202020204" pitchFamily="34" charset="0"/>
              <a:buChar char="•"/>
            </a:pPr>
            <a:r>
              <a:rPr lang="en-US" sz="1400" dirty="0"/>
              <a:t>A course guidance pack which looks at overcoming frailty, how to recover from a fall, hydration and wider wellbeing. </a:t>
            </a:r>
          </a:p>
          <a:p>
            <a:pPr marL="285750" indent="-228600" defTabSz="914400">
              <a:lnSpc>
                <a:spcPct val="90000"/>
              </a:lnSpc>
              <a:spcAft>
                <a:spcPts val="600"/>
              </a:spcAft>
              <a:buFont typeface="Arial" panose="020B0604020202020204" pitchFamily="34" charset="0"/>
              <a:buChar char="•"/>
            </a:pPr>
            <a:endParaRPr lang="en-US" sz="400" dirty="0"/>
          </a:p>
        </p:txBody>
      </p:sp>
      <p:sp>
        <p:nvSpPr>
          <p:cNvPr id="4" name="Slide Number Placeholder 3">
            <a:extLst>
              <a:ext uri="{FF2B5EF4-FFF2-40B4-BE49-F238E27FC236}">
                <a16:creationId xmlns:a16="http://schemas.microsoft.com/office/drawing/2014/main" id="{9D527C5B-0829-4044-BFC6-25E57BA691A0}"/>
              </a:ext>
            </a:extLst>
          </p:cNvPr>
          <p:cNvSpPr>
            <a:spLocks noGrp="1"/>
          </p:cNvSpPr>
          <p:nvPr>
            <p:ph type="sldNum" sz="quarter" idx="12"/>
          </p:nvPr>
        </p:nvSpPr>
        <p:spPr>
          <a:xfrm>
            <a:off x="6549390" y="4767262"/>
            <a:ext cx="2400300" cy="273844"/>
          </a:xfrm>
        </p:spPr>
        <p:txBody>
          <a:bodyPr vert="horz" lIns="91440" tIns="45720" rIns="91440" bIns="45720" rtlCol="0" anchor="ctr">
            <a:normAutofit/>
          </a:bodyPr>
          <a:lstStyle/>
          <a:p>
            <a:pPr algn="r" defTabSz="914400">
              <a:lnSpc>
                <a:spcPct val="90000"/>
              </a:lnSpc>
              <a:spcAft>
                <a:spcPts val="600"/>
              </a:spcAft>
              <a:defRPr/>
            </a:pPr>
            <a:fld id="{E67D737F-1F27-1D49-8366-9EEB03D8826E}" type="slidenum">
              <a:rPr lang="en-US" sz="1200" b="0">
                <a:solidFill>
                  <a:schemeClr val="tx1"/>
                </a:solidFill>
                <a:latin typeface="Calibri" panose="020F0502020204030204"/>
                <a:cs typeface="+mn-cs"/>
              </a:rPr>
              <a:pPr algn="r" defTabSz="914400">
                <a:lnSpc>
                  <a:spcPct val="90000"/>
                </a:lnSpc>
                <a:spcAft>
                  <a:spcPts val="600"/>
                </a:spcAft>
                <a:defRPr/>
              </a:pPr>
              <a:t>3</a:t>
            </a:fld>
            <a:endParaRPr lang="en-US" sz="1200" b="0" dirty="0">
              <a:solidFill>
                <a:schemeClr val="tx1"/>
              </a:solidFill>
              <a:latin typeface="Calibri" panose="020F0502020204030204"/>
              <a:cs typeface="+mn-cs"/>
            </a:endParaRPr>
          </a:p>
        </p:txBody>
      </p:sp>
      <p:sp>
        <p:nvSpPr>
          <p:cNvPr id="5" name="TextBox 4">
            <a:extLst>
              <a:ext uri="{FF2B5EF4-FFF2-40B4-BE49-F238E27FC236}">
                <a16:creationId xmlns:a16="http://schemas.microsoft.com/office/drawing/2014/main" id="{98E810BF-762B-4B73-BA8B-A759FFD46783}"/>
              </a:ext>
            </a:extLst>
          </p:cNvPr>
          <p:cNvSpPr txBox="1"/>
          <p:nvPr/>
        </p:nvSpPr>
        <p:spPr>
          <a:xfrm>
            <a:off x="4486614" y="146360"/>
            <a:ext cx="3628660" cy="430887"/>
          </a:xfrm>
          <a:prstGeom prst="rect">
            <a:avLst/>
          </a:prstGeom>
          <a:noFill/>
        </p:spPr>
        <p:txBody>
          <a:bodyPr wrap="square" lIns="91440" tIns="45720" rIns="91440" bIns="45720" rtlCol="0" anchor="t">
            <a:spAutoFit/>
          </a:bodyPr>
          <a:lstStyle/>
          <a:p>
            <a:pPr>
              <a:spcAft>
                <a:spcPts val="600"/>
              </a:spcAft>
            </a:pPr>
            <a:r>
              <a:rPr lang="en-GB" sz="2200" b="1" dirty="0">
                <a:solidFill>
                  <a:schemeClr val="accent5"/>
                </a:solidFill>
                <a:latin typeface="Arial" panose="020B0604020202020204" pitchFamily="34" charset="0"/>
                <a:cs typeface="Arial" panose="020B0604020202020204" pitchFamily="34" charset="0"/>
              </a:rPr>
              <a:t>Service Offer</a:t>
            </a:r>
            <a:endParaRPr lang="en-GB"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45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82E0DD2-11DF-4411-A6ED-1182F5176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6012940" y="417891"/>
            <a:ext cx="2850423" cy="1253676"/>
          </a:xfrm>
        </p:spPr>
        <p:txBody>
          <a:bodyPr vert="horz" lIns="91440" tIns="45720" rIns="91440" bIns="45720" rtlCol="0" anchor="ctr">
            <a:normAutofit/>
          </a:bodyPr>
          <a:lstStyle/>
          <a:p>
            <a:pPr defTabSz="914400"/>
            <a:r>
              <a:rPr lang="en-US" kern="1200" dirty="0">
                <a:solidFill>
                  <a:schemeClr val="accent5"/>
                </a:solidFill>
              </a:rPr>
              <a:t>Physiotherapy-led tailored exercise </a:t>
            </a:r>
            <a:r>
              <a:rPr lang="en-US" kern="1200" dirty="0" err="1">
                <a:solidFill>
                  <a:schemeClr val="accent5"/>
                </a:solidFill>
              </a:rPr>
              <a:t>programme</a:t>
            </a:r>
            <a:r>
              <a:rPr lang="en-US" kern="1200" dirty="0">
                <a:solidFill>
                  <a:schemeClr val="accent5"/>
                </a:solidFill>
              </a:rPr>
              <a:t> </a:t>
            </a:r>
          </a:p>
        </p:txBody>
      </p:sp>
      <p:pic>
        <p:nvPicPr>
          <p:cNvPr id="20" name="Picture 19" descr="A picture containing person, indoor&#10;&#10;Description automatically generated">
            <a:extLst>
              <a:ext uri="{FF2B5EF4-FFF2-40B4-BE49-F238E27FC236}">
                <a16:creationId xmlns:a16="http://schemas.microsoft.com/office/drawing/2014/main" id="{11E25730-5700-43EF-980D-7A442367B9F0}"/>
              </a:ext>
            </a:extLst>
          </p:cNvPr>
          <p:cNvPicPr>
            <a:picLocks noChangeAspect="1"/>
          </p:cNvPicPr>
          <p:nvPr/>
        </p:nvPicPr>
        <p:blipFill rotWithShape="1">
          <a:blip r:embed="rId2"/>
          <a:srcRect t="14227" r="-4" b="30194"/>
          <a:stretch/>
        </p:blipFill>
        <p:spPr>
          <a:xfrm>
            <a:off x="6726" y="-1"/>
            <a:ext cx="1782069" cy="1671568"/>
          </a:xfrm>
          <a:prstGeom prst="rect">
            <a:avLst/>
          </a:prstGeom>
        </p:spPr>
      </p:pic>
      <p:pic>
        <p:nvPicPr>
          <p:cNvPr id="24" name="Picture 23" descr="A picture containing person, wall, striped, indoor&#10;&#10;Description automatically generated">
            <a:extLst>
              <a:ext uri="{FF2B5EF4-FFF2-40B4-BE49-F238E27FC236}">
                <a16:creationId xmlns:a16="http://schemas.microsoft.com/office/drawing/2014/main" id="{04CF7B0C-EA40-40C7-83C5-80F67DAAF174}"/>
              </a:ext>
            </a:extLst>
          </p:cNvPr>
          <p:cNvPicPr>
            <a:picLocks noChangeAspect="1"/>
          </p:cNvPicPr>
          <p:nvPr/>
        </p:nvPicPr>
        <p:blipFill rotWithShape="1">
          <a:blip r:embed="rId3"/>
          <a:srcRect l="9647" r="2" b="2"/>
          <a:stretch/>
        </p:blipFill>
        <p:spPr>
          <a:xfrm>
            <a:off x="1934558" y="-1834"/>
            <a:ext cx="1782069" cy="1671568"/>
          </a:xfrm>
          <a:prstGeom prst="rect">
            <a:avLst/>
          </a:prstGeom>
        </p:spPr>
      </p:pic>
      <p:pic>
        <p:nvPicPr>
          <p:cNvPr id="16" name="Picture 15" descr="A picture containing person, wall, person, indoor&#10;&#10;Description automatically generated">
            <a:extLst>
              <a:ext uri="{FF2B5EF4-FFF2-40B4-BE49-F238E27FC236}">
                <a16:creationId xmlns:a16="http://schemas.microsoft.com/office/drawing/2014/main" id="{08F77185-D8DA-4B22-81E1-12A699350CD2}"/>
              </a:ext>
            </a:extLst>
          </p:cNvPr>
          <p:cNvPicPr>
            <a:picLocks noChangeAspect="1"/>
          </p:cNvPicPr>
          <p:nvPr/>
        </p:nvPicPr>
        <p:blipFill rotWithShape="1">
          <a:blip r:embed="rId4"/>
          <a:srcRect l="5650" r="1" b="1"/>
          <a:stretch/>
        </p:blipFill>
        <p:spPr>
          <a:xfrm>
            <a:off x="3862389" y="-7667"/>
            <a:ext cx="1782069" cy="1671569"/>
          </a:xfrm>
          <a:prstGeom prst="rect">
            <a:avLst/>
          </a:prstGeom>
        </p:spPr>
      </p:pic>
      <p:pic>
        <p:nvPicPr>
          <p:cNvPr id="14" name="Picture 13" descr="A picture containing person, floor, indoor, wall&#10;&#10;Description automatically generated">
            <a:extLst>
              <a:ext uri="{FF2B5EF4-FFF2-40B4-BE49-F238E27FC236}">
                <a16:creationId xmlns:a16="http://schemas.microsoft.com/office/drawing/2014/main" id="{BD33CB92-57AF-4BF1-9011-E6567BADBFB9}"/>
              </a:ext>
            </a:extLst>
          </p:cNvPr>
          <p:cNvPicPr>
            <a:picLocks noChangeAspect="1"/>
          </p:cNvPicPr>
          <p:nvPr/>
        </p:nvPicPr>
        <p:blipFill rotWithShape="1">
          <a:blip r:embed="rId5"/>
          <a:srcRect t="16939" r="-3" b="19858"/>
          <a:stretch/>
        </p:blipFill>
        <p:spPr>
          <a:xfrm>
            <a:off x="2785" y="1800113"/>
            <a:ext cx="2497669" cy="1543026"/>
          </a:xfrm>
          <a:prstGeom prst="rect">
            <a:avLst/>
          </a:prstGeom>
        </p:spPr>
      </p:pic>
      <p:pic>
        <p:nvPicPr>
          <p:cNvPr id="22" name="Picture 21" descr="A picture containing person, wall, person, indoor&#10;&#10;Description automatically generated">
            <a:extLst>
              <a:ext uri="{FF2B5EF4-FFF2-40B4-BE49-F238E27FC236}">
                <a16:creationId xmlns:a16="http://schemas.microsoft.com/office/drawing/2014/main" id="{9BA17DE5-DB56-435A-A31A-5CA29E23BA98}"/>
              </a:ext>
            </a:extLst>
          </p:cNvPr>
          <p:cNvPicPr>
            <a:picLocks noChangeAspect="1"/>
          </p:cNvPicPr>
          <p:nvPr/>
        </p:nvPicPr>
        <p:blipFill rotWithShape="1">
          <a:blip r:embed="rId6"/>
          <a:srcRect r="-5" b="34623"/>
          <a:stretch/>
        </p:blipFill>
        <p:spPr>
          <a:xfrm>
            <a:off x="20" y="3471681"/>
            <a:ext cx="2493393" cy="1671818"/>
          </a:xfrm>
          <a:prstGeom prst="rect">
            <a:avLst/>
          </a:prstGeom>
        </p:spPr>
      </p:pic>
      <p:pic>
        <p:nvPicPr>
          <p:cNvPr id="12" name="Picture 11" descr="An old person standing in front of a window&#10;&#10;Description automatically generated with medium confidence">
            <a:extLst>
              <a:ext uri="{FF2B5EF4-FFF2-40B4-BE49-F238E27FC236}">
                <a16:creationId xmlns:a16="http://schemas.microsoft.com/office/drawing/2014/main" id="{AE9A4963-3368-4574-87B4-292E8B17F525}"/>
              </a:ext>
            </a:extLst>
          </p:cNvPr>
          <p:cNvPicPr>
            <a:picLocks noChangeAspect="1"/>
          </p:cNvPicPr>
          <p:nvPr/>
        </p:nvPicPr>
        <p:blipFill rotWithShape="1">
          <a:blip r:embed="rId7"/>
          <a:srcRect r="-3" b="33351"/>
          <a:stretch/>
        </p:blipFill>
        <p:spPr>
          <a:xfrm>
            <a:off x="2650802" y="1800113"/>
            <a:ext cx="2997402" cy="3343387"/>
          </a:xfrm>
          <a:prstGeom prst="rect">
            <a:avLst/>
          </a:prstGeom>
        </p:spPr>
      </p:pic>
      <p:sp>
        <p:nvSpPr>
          <p:cNvPr id="3" name="TextBox 2">
            <a:extLst>
              <a:ext uri="{FF2B5EF4-FFF2-40B4-BE49-F238E27FC236}">
                <a16:creationId xmlns:a16="http://schemas.microsoft.com/office/drawing/2014/main" id="{6AF32804-E4C7-49CA-905D-FA7C83F84057}"/>
              </a:ext>
            </a:extLst>
          </p:cNvPr>
          <p:cNvSpPr txBox="1"/>
          <p:nvPr/>
        </p:nvSpPr>
        <p:spPr>
          <a:xfrm>
            <a:off x="6012939" y="1679234"/>
            <a:ext cx="2850424" cy="3088028"/>
          </a:xfrm>
          <a:prstGeom prst="rect">
            <a:avLst/>
          </a:prstGeom>
        </p:spPr>
        <p:txBody>
          <a:bodyPr vert="horz" lIns="91440" tIns="45720" rIns="91440" bIns="45720" rtlCol="0">
            <a:normAutofit/>
          </a:bodyPr>
          <a:lstStyle/>
          <a:p>
            <a:pPr defTabSz="914400">
              <a:spcAft>
                <a:spcPts val="600"/>
              </a:spcAft>
            </a:pPr>
            <a:r>
              <a:rPr lang="en-US" sz="900" dirty="0">
                <a:latin typeface="Arial" panose="020B0604020202020204" pitchFamily="34" charset="0"/>
                <a:cs typeface="Arial" panose="020B0604020202020204" pitchFamily="34" charset="0"/>
              </a:rPr>
              <a:t>Exercises were tailored to each individual, and followed a set of 12 progressive exercises that include:</a:t>
            </a:r>
          </a:p>
          <a:p>
            <a:pPr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  Bicep curls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Shoulder press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Wall press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Mini squat</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Tip toes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Hip abductions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Walking</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Throwing and catching</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Upright rows</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Marching on the spot</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Crab walking</a:t>
            </a:r>
          </a:p>
          <a:p>
            <a:pPr marL="285750" indent="-228600" defTabSz="914400">
              <a:lnSpc>
                <a:spcPct val="90000"/>
              </a:lnSpc>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Pull </a:t>
            </a:r>
            <a:r>
              <a:rPr lang="en-US" sz="900" dirty="0" err="1">
                <a:latin typeface="Arial" panose="020B0604020202020204" pitchFamily="34" charset="0"/>
                <a:cs typeface="Arial" panose="020B0604020202020204" pitchFamily="34" charset="0"/>
              </a:rPr>
              <a:t>aparts</a:t>
            </a:r>
            <a:endParaRPr lang="en-US" sz="900" dirty="0">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a:xfrm>
            <a:off x="8408727" y="4767262"/>
            <a:ext cx="454641" cy="273844"/>
          </a:xfrm>
        </p:spPr>
        <p:txBody>
          <a:bodyPr vert="horz" lIns="91440" tIns="45720" rIns="91440" bIns="45720" rtlCol="0" anchor="ctr">
            <a:normAutofit/>
          </a:bodyPr>
          <a:lstStyle/>
          <a:p>
            <a:pPr algn="r" defTabSz="914400">
              <a:lnSpc>
                <a:spcPct val="90000"/>
              </a:lnSpc>
              <a:spcAft>
                <a:spcPts val="600"/>
              </a:spcAft>
            </a:pPr>
            <a:fld id="{E67D737F-1F27-1D49-8366-9EEB03D8826E}" type="slidenum">
              <a:rPr lang="en-US" sz="1200" smtClean="0">
                <a:solidFill>
                  <a:schemeClr val="tx1">
                    <a:tint val="75000"/>
                  </a:schemeClr>
                </a:solidFill>
                <a:latin typeface="+mn-lt"/>
                <a:cs typeface="+mn-cs"/>
              </a:rPr>
              <a:pPr algn="r" defTabSz="914400">
                <a:lnSpc>
                  <a:spcPct val="90000"/>
                </a:lnSpc>
                <a:spcAft>
                  <a:spcPts val="600"/>
                </a:spcAft>
              </a:pPr>
              <a:t>4</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380427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843C-94DE-C348-B124-B88046F30F26}"/>
              </a:ext>
            </a:extLst>
          </p:cNvPr>
          <p:cNvSpPr>
            <a:spLocks noGrp="1"/>
          </p:cNvSpPr>
          <p:nvPr>
            <p:ph type="title"/>
          </p:nvPr>
        </p:nvSpPr>
        <p:spPr>
          <a:xfrm>
            <a:off x="209987" y="341405"/>
            <a:ext cx="6494089" cy="636391"/>
          </a:xfrm>
        </p:spPr>
        <p:txBody>
          <a:bodyPr>
            <a:normAutofit/>
          </a:bodyPr>
          <a:lstStyle/>
          <a:p>
            <a:r>
              <a:rPr lang="en-US" dirty="0"/>
              <a:t>Fall Risk Assessment and Attendance </a:t>
            </a:r>
          </a:p>
        </p:txBody>
      </p:sp>
      <p:sp>
        <p:nvSpPr>
          <p:cNvPr id="3" name="Content Placeholder 2">
            <a:extLst>
              <a:ext uri="{FF2B5EF4-FFF2-40B4-BE49-F238E27FC236}">
                <a16:creationId xmlns:a16="http://schemas.microsoft.com/office/drawing/2014/main" id="{8BFC6774-1C6E-0347-8142-A337E1B7FE7A}"/>
              </a:ext>
            </a:extLst>
          </p:cNvPr>
          <p:cNvSpPr>
            <a:spLocks noGrp="1"/>
          </p:cNvSpPr>
          <p:nvPr>
            <p:ph idx="1"/>
          </p:nvPr>
        </p:nvSpPr>
        <p:spPr>
          <a:xfrm>
            <a:off x="4956768" y="989153"/>
            <a:ext cx="4091012" cy="3187908"/>
          </a:xfrm>
        </p:spPr>
        <p:txBody>
          <a:bodyPr>
            <a:noAutofit/>
          </a:bodyPr>
          <a:lstStyle/>
          <a:p>
            <a:pPr marL="0" indent="0">
              <a:buNone/>
            </a:pPr>
            <a:r>
              <a:rPr lang="en-US" dirty="0">
                <a:solidFill>
                  <a:schemeClr val="tx1"/>
                </a:solidFill>
                <a:latin typeface="+mn-lt"/>
              </a:rPr>
              <a:t>76% of suitable participants completed the 12-week course (and had both the MOT at baseline and follow-up completed for analysis):</a:t>
            </a:r>
          </a:p>
          <a:p>
            <a:r>
              <a:rPr lang="en-US" dirty="0">
                <a:solidFill>
                  <a:schemeClr val="tx1"/>
                </a:solidFill>
                <a:latin typeface="+mn-lt"/>
              </a:rPr>
              <a:t>9 had previously had a fall in the last 12 months; 1 of whom had accessed emergency services in relation to their fall. </a:t>
            </a:r>
          </a:p>
          <a:p>
            <a:r>
              <a:rPr lang="en-US" dirty="0">
                <a:solidFill>
                  <a:schemeClr val="tx1"/>
                </a:solidFill>
                <a:latin typeface="+mn-lt"/>
              </a:rPr>
              <a:t>Age: mean age was 77 years old</a:t>
            </a:r>
          </a:p>
          <a:p>
            <a:r>
              <a:rPr lang="en-US" dirty="0">
                <a:solidFill>
                  <a:schemeClr val="tx1"/>
                </a:solidFill>
                <a:latin typeface="+mn-lt"/>
              </a:rPr>
              <a:t>Gender: 14 were female, 2 male</a:t>
            </a:r>
          </a:p>
          <a:p>
            <a:r>
              <a:rPr lang="en-US" dirty="0">
                <a:solidFill>
                  <a:schemeClr val="tx1"/>
                </a:solidFill>
                <a:latin typeface="+mn-lt"/>
              </a:rPr>
              <a:t>Disability:  11 had a registered disability</a:t>
            </a:r>
          </a:p>
          <a:p>
            <a:pPr marL="0" indent="0">
              <a:buNone/>
            </a:pPr>
            <a:r>
              <a:rPr lang="en-US" sz="1000" dirty="0">
                <a:solidFill>
                  <a:schemeClr val="tx1"/>
                </a:solidFill>
                <a:latin typeface="+mn-lt"/>
              </a:rPr>
              <a:t>*</a:t>
            </a:r>
            <a:r>
              <a:rPr lang="en-US" sz="1000" i="1" dirty="0">
                <a:solidFill>
                  <a:schemeClr val="tx1"/>
                </a:solidFill>
                <a:latin typeface="+mn-lt"/>
              </a:rPr>
              <a:t>1 participant completed the course however didn’t attend the final follow-up assessment due to hospital appointment.  Currently being followed up separately so has not been included in the analysis at this point.</a:t>
            </a:r>
          </a:p>
          <a:p>
            <a:pPr marL="0" indent="0">
              <a:buNone/>
            </a:pPr>
            <a:endParaRPr lang="en-US" sz="1000" dirty="0">
              <a:solidFill>
                <a:schemeClr val="tx1"/>
              </a:solidFill>
              <a:latin typeface="+mn-lt"/>
            </a:endParaRPr>
          </a:p>
          <a:p>
            <a:pPr marL="0" indent="0">
              <a:buNone/>
            </a:pPr>
            <a:r>
              <a:rPr lang="en-US" dirty="0">
                <a:solidFill>
                  <a:schemeClr val="tx1"/>
                </a:solidFill>
                <a:latin typeface="+mn-lt"/>
              </a:rPr>
              <a:t>For reference, the percentage adherence to community exercise classes in the community for over 60’s is &gt;69% (Faculty of Health and Social Science, Bournemouth University).  Active Futures percentage adherence is above this for all cohorts ran to date.</a:t>
            </a:r>
          </a:p>
          <a:p>
            <a:endParaRPr lang="en-US" dirty="0">
              <a:solidFill>
                <a:schemeClr val="tx1"/>
              </a:solidFill>
              <a:latin typeface="+mn-lt"/>
            </a:endParaRPr>
          </a:p>
        </p:txBody>
      </p:sp>
      <p:sp>
        <p:nvSpPr>
          <p:cNvPr id="4" name="Slide Number Placeholder 3">
            <a:extLst>
              <a:ext uri="{FF2B5EF4-FFF2-40B4-BE49-F238E27FC236}">
                <a16:creationId xmlns:a16="http://schemas.microsoft.com/office/drawing/2014/main" id="{9D527C5B-0829-4044-BFC6-25E57BA691A0}"/>
              </a:ext>
            </a:extLst>
          </p:cNvPr>
          <p:cNvSpPr>
            <a:spLocks noGrp="1"/>
          </p:cNvSpPr>
          <p:nvPr>
            <p:ph type="sldNum" sz="quarter" idx="12"/>
          </p:nvPr>
        </p:nvSpPr>
        <p:spPr/>
        <p:txBody>
          <a:bodyPr/>
          <a:lstStyle/>
          <a:p>
            <a:fld id="{E67D737F-1F27-1D49-8366-9EEB03D8826E}" type="slidenum">
              <a:rPr lang="en-US" smtClean="0"/>
              <a:t>5</a:t>
            </a:fld>
            <a:endParaRPr lang="en-US"/>
          </a:p>
        </p:txBody>
      </p:sp>
      <p:pic>
        <p:nvPicPr>
          <p:cNvPr id="7" name="Picture 6">
            <a:extLst>
              <a:ext uri="{FF2B5EF4-FFF2-40B4-BE49-F238E27FC236}">
                <a16:creationId xmlns:a16="http://schemas.microsoft.com/office/drawing/2014/main" id="{8CAD71FE-EE77-E753-0183-CCE5EA19592A}"/>
              </a:ext>
            </a:extLst>
          </p:cNvPr>
          <p:cNvPicPr>
            <a:picLocks noChangeAspect="1"/>
          </p:cNvPicPr>
          <p:nvPr/>
        </p:nvPicPr>
        <p:blipFill>
          <a:blip r:embed="rId2"/>
          <a:stretch>
            <a:fillRect/>
          </a:stretch>
        </p:blipFill>
        <p:spPr>
          <a:xfrm>
            <a:off x="209987" y="1188529"/>
            <a:ext cx="4646765" cy="2988532"/>
          </a:xfrm>
          <a:prstGeom prst="rect">
            <a:avLst/>
          </a:prstGeom>
        </p:spPr>
      </p:pic>
    </p:spTree>
    <p:extLst>
      <p:ext uri="{BB962C8B-B14F-4D97-AF65-F5344CB8AC3E}">
        <p14:creationId xmlns:p14="http://schemas.microsoft.com/office/powerpoint/2010/main" val="15951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349624" y="27117"/>
            <a:ext cx="6029745" cy="480089"/>
          </a:xfrm>
        </p:spPr>
        <p:txBody>
          <a:bodyPr>
            <a:normAutofit/>
          </a:bodyPr>
          <a:lstStyle/>
          <a:p>
            <a:r>
              <a:rPr lang="en-US" sz="2000" dirty="0"/>
              <a:t>Results: Functional Fitness Test</a:t>
            </a: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p:txBody>
          <a:bodyPr/>
          <a:lstStyle/>
          <a:p>
            <a:fld id="{E67D737F-1F27-1D49-8366-9EEB03D8826E}" type="slidenum">
              <a:rPr lang="en-US" smtClean="0"/>
              <a:t>6</a:t>
            </a:fld>
            <a:endParaRPr lang="en-US"/>
          </a:p>
        </p:txBody>
      </p:sp>
      <p:sp>
        <p:nvSpPr>
          <p:cNvPr id="9" name="TextBox 8">
            <a:extLst>
              <a:ext uri="{FF2B5EF4-FFF2-40B4-BE49-F238E27FC236}">
                <a16:creationId xmlns:a16="http://schemas.microsoft.com/office/drawing/2014/main" id="{187046AB-A89A-4596-9CAC-EE084D58487A}"/>
              </a:ext>
            </a:extLst>
          </p:cNvPr>
          <p:cNvSpPr txBox="1"/>
          <p:nvPr/>
        </p:nvSpPr>
        <p:spPr>
          <a:xfrm>
            <a:off x="369152" y="1841235"/>
            <a:ext cx="2408894" cy="769441"/>
          </a:xfrm>
          <a:prstGeom prst="rect">
            <a:avLst/>
          </a:prstGeom>
          <a:noFill/>
        </p:spPr>
        <p:txBody>
          <a:bodyPr wrap="square" rtlCol="0">
            <a:spAutoFit/>
          </a:bodyPr>
          <a:lstStyle/>
          <a:p>
            <a:pPr marL="171450" indent="-171450">
              <a:buFont typeface="Arial" panose="020B0604020202020204" pitchFamily="34" charset="0"/>
              <a:buChar char="•"/>
            </a:pPr>
            <a:r>
              <a:rPr lang="en-GB" sz="1100" b="0" i="0" u="none" strike="noStrike" dirty="0">
                <a:effectLst/>
                <a:latin typeface="Calibri" panose="020F0502020204030204" pitchFamily="34" charset="0"/>
              </a:rPr>
              <a:t>100% participants improved with </a:t>
            </a:r>
            <a:r>
              <a:rPr lang="en-GB" sz="1100" dirty="0">
                <a:latin typeface="Calibri" panose="020F0502020204030204" pitchFamily="34" charset="0"/>
              </a:rPr>
              <a:t>median</a:t>
            </a:r>
            <a:r>
              <a:rPr lang="en-GB" sz="1100" b="0" i="0" u="none" strike="noStrike" dirty="0">
                <a:effectLst/>
                <a:latin typeface="Calibri" panose="020F0502020204030204" pitchFamily="34" charset="0"/>
              </a:rPr>
              <a:t> of an additional 5 chair raises being performed, from </a:t>
            </a:r>
            <a:r>
              <a:rPr lang="en-GB" sz="1100" dirty="0">
                <a:latin typeface="Calibri" panose="020F0502020204030204" pitchFamily="34" charset="0"/>
              </a:rPr>
              <a:t>9.75</a:t>
            </a:r>
            <a:r>
              <a:rPr lang="en-GB" sz="1100" b="0" i="0" u="none" strike="noStrike" dirty="0">
                <a:effectLst/>
                <a:latin typeface="Calibri" panose="020F0502020204030204" pitchFamily="34" charset="0"/>
              </a:rPr>
              <a:t> to 15 stands</a:t>
            </a:r>
            <a:endParaRPr lang="en-GB" sz="1100" dirty="0"/>
          </a:p>
        </p:txBody>
      </p:sp>
      <p:sp>
        <p:nvSpPr>
          <p:cNvPr id="13" name="TextBox 12">
            <a:extLst>
              <a:ext uri="{FF2B5EF4-FFF2-40B4-BE49-F238E27FC236}">
                <a16:creationId xmlns:a16="http://schemas.microsoft.com/office/drawing/2014/main" id="{5E898128-E05E-4DA0-9D6F-67D41D3735F0}"/>
              </a:ext>
            </a:extLst>
          </p:cNvPr>
          <p:cNvSpPr txBox="1"/>
          <p:nvPr/>
        </p:nvSpPr>
        <p:spPr>
          <a:xfrm>
            <a:off x="3094842" y="1849086"/>
            <a:ext cx="2369425" cy="769441"/>
          </a:xfrm>
          <a:prstGeom prst="rect">
            <a:avLst/>
          </a:prstGeom>
          <a:noFill/>
        </p:spPr>
        <p:txBody>
          <a:bodyPr wrap="square" rtlCol="0">
            <a:spAutoFit/>
          </a:bodyPr>
          <a:lstStyle/>
          <a:p>
            <a:pPr marL="171450" indent="-171450">
              <a:buFont typeface="Arial" panose="020B0604020202020204" pitchFamily="34" charset="0"/>
              <a:buChar char="•"/>
            </a:pPr>
            <a:r>
              <a:rPr lang="en-GB" sz="1100" b="0" i="0" u="none" strike="noStrike" dirty="0">
                <a:effectLst/>
                <a:latin typeface="Calibri" panose="020F0502020204030204" pitchFamily="34" charset="0"/>
              </a:rPr>
              <a:t>94% of participants saw an improvement in reach. Median improvement by an additional reach </a:t>
            </a:r>
            <a:r>
              <a:rPr lang="en-GB" sz="1100" dirty="0">
                <a:latin typeface="Calibri" panose="020F0502020204030204" pitchFamily="34" charset="0"/>
              </a:rPr>
              <a:t>of 7.5 </a:t>
            </a:r>
            <a:r>
              <a:rPr lang="en-GB" sz="1100" b="0" i="0" u="none" strike="noStrike" dirty="0">
                <a:effectLst/>
                <a:latin typeface="Calibri" panose="020F0502020204030204" pitchFamily="34" charset="0"/>
              </a:rPr>
              <a:t>cm</a:t>
            </a:r>
            <a:endParaRPr lang="en-GB" sz="1100" dirty="0"/>
          </a:p>
        </p:txBody>
      </p:sp>
      <p:sp>
        <p:nvSpPr>
          <p:cNvPr id="14" name="TextBox 13">
            <a:extLst>
              <a:ext uri="{FF2B5EF4-FFF2-40B4-BE49-F238E27FC236}">
                <a16:creationId xmlns:a16="http://schemas.microsoft.com/office/drawing/2014/main" id="{DEFCF849-FFA6-4B57-AF83-803EA88CB954}"/>
              </a:ext>
            </a:extLst>
          </p:cNvPr>
          <p:cNvSpPr txBox="1"/>
          <p:nvPr/>
        </p:nvSpPr>
        <p:spPr>
          <a:xfrm>
            <a:off x="5789850" y="1910384"/>
            <a:ext cx="2287432" cy="600164"/>
          </a:xfrm>
          <a:prstGeom prst="rect">
            <a:avLst/>
          </a:prstGeom>
          <a:noFill/>
        </p:spPr>
        <p:txBody>
          <a:bodyPr wrap="square" rtlCol="0">
            <a:spAutoFit/>
          </a:bodyPr>
          <a:lstStyle/>
          <a:p>
            <a:pPr marL="171450" indent="-171450">
              <a:buFont typeface="Arial" panose="020B0604020202020204" pitchFamily="34" charset="0"/>
              <a:buChar char="•"/>
            </a:pPr>
            <a:r>
              <a:rPr lang="en-GB" sz="1100" dirty="0">
                <a:latin typeface="Calibri" panose="020F0502020204030204" pitchFamily="34" charset="0"/>
              </a:rPr>
              <a:t>94</a:t>
            </a:r>
            <a:r>
              <a:rPr lang="en-GB" sz="1100" b="0" i="0" u="none" strike="noStrike" dirty="0">
                <a:effectLst/>
                <a:latin typeface="Calibri" panose="020F0502020204030204" pitchFamily="34" charset="0"/>
              </a:rPr>
              <a:t>% of participants improved their back scratch reach, with a median improvement of 5 cm</a:t>
            </a:r>
            <a:r>
              <a:rPr lang="en-GB" sz="1100" dirty="0"/>
              <a:t> </a:t>
            </a:r>
          </a:p>
        </p:txBody>
      </p:sp>
      <p:sp>
        <p:nvSpPr>
          <p:cNvPr id="16" name="TextBox 15">
            <a:extLst>
              <a:ext uri="{FF2B5EF4-FFF2-40B4-BE49-F238E27FC236}">
                <a16:creationId xmlns:a16="http://schemas.microsoft.com/office/drawing/2014/main" id="{582227ED-C56E-46C9-9586-BDADB1712D20}"/>
              </a:ext>
            </a:extLst>
          </p:cNvPr>
          <p:cNvSpPr txBox="1"/>
          <p:nvPr/>
        </p:nvSpPr>
        <p:spPr>
          <a:xfrm>
            <a:off x="306756" y="4000141"/>
            <a:ext cx="2455843" cy="769441"/>
          </a:xfrm>
          <a:prstGeom prst="rect">
            <a:avLst/>
          </a:prstGeom>
          <a:noFill/>
        </p:spPr>
        <p:txBody>
          <a:bodyPr wrap="square" rtlCol="0">
            <a:spAutoFit/>
          </a:bodyPr>
          <a:lstStyle/>
          <a:p>
            <a:pPr marL="171450" indent="-171450">
              <a:buFont typeface="Arial" panose="020B0604020202020204" pitchFamily="34" charset="0"/>
              <a:buChar char="•"/>
            </a:pPr>
            <a:r>
              <a:rPr lang="en-GB" sz="1100" dirty="0">
                <a:latin typeface="Calibri" panose="020F0502020204030204" pitchFamily="34" charset="0"/>
              </a:rPr>
              <a:t>94</a:t>
            </a:r>
            <a:r>
              <a:rPr lang="en-GB" sz="1100" b="0" i="0" u="none" strike="noStrike" dirty="0">
                <a:effectLst/>
                <a:latin typeface="Calibri" panose="020F0502020204030204" pitchFamily="34" charset="0"/>
              </a:rPr>
              <a:t>% participants were able to reduce their time taken to complete the test, with a median of 4 seconds improvement seen</a:t>
            </a:r>
          </a:p>
        </p:txBody>
      </p:sp>
      <p:sp>
        <p:nvSpPr>
          <p:cNvPr id="18" name="TextBox 17">
            <a:extLst>
              <a:ext uri="{FF2B5EF4-FFF2-40B4-BE49-F238E27FC236}">
                <a16:creationId xmlns:a16="http://schemas.microsoft.com/office/drawing/2014/main" id="{C0974F91-177B-40BA-9F6D-73F0B9FE7604}"/>
              </a:ext>
            </a:extLst>
          </p:cNvPr>
          <p:cNvSpPr txBox="1"/>
          <p:nvPr/>
        </p:nvSpPr>
        <p:spPr>
          <a:xfrm>
            <a:off x="5791437" y="3950579"/>
            <a:ext cx="2630073" cy="769441"/>
          </a:xfrm>
          <a:prstGeom prst="rect">
            <a:avLst/>
          </a:prstGeom>
          <a:noFill/>
        </p:spPr>
        <p:txBody>
          <a:bodyPr wrap="square" rtlCol="0">
            <a:spAutoFit/>
          </a:bodyPr>
          <a:lstStyle/>
          <a:p>
            <a:pPr marL="171450" indent="-171450">
              <a:buFont typeface="Arial" panose="020B0604020202020204" pitchFamily="34" charset="0"/>
              <a:buChar char="•"/>
            </a:pPr>
            <a:r>
              <a:rPr lang="en-GB" sz="1100" dirty="0">
                <a:latin typeface="Calibri" panose="020F0502020204030204" pitchFamily="34" charset="0"/>
              </a:rPr>
              <a:t>87</a:t>
            </a:r>
            <a:r>
              <a:rPr lang="en-GB" sz="1100" b="0" i="0" u="none" strike="noStrike" dirty="0">
                <a:effectLst/>
                <a:latin typeface="Calibri" panose="020F0502020204030204" pitchFamily="34" charset="0"/>
              </a:rPr>
              <a:t>% of participants improved upon their time able to maintain a single leg stance, with a median increase of over 8 seconds. </a:t>
            </a:r>
            <a:endParaRPr lang="en-GB" sz="1100" dirty="0"/>
          </a:p>
        </p:txBody>
      </p:sp>
      <p:pic>
        <p:nvPicPr>
          <p:cNvPr id="3" name="Picture 2">
            <a:extLst>
              <a:ext uri="{FF2B5EF4-FFF2-40B4-BE49-F238E27FC236}">
                <a16:creationId xmlns:a16="http://schemas.microsoft.com/office/drawing/2014/main" id="{29DD3C79-A737-6D6A-071B-9472B9B8F36E}"/>
              </a:ext>
            </a:extLst>
          </p:cNvPr>
          <p:cNvPicPr>
            <a:picLocks noChangeAspect="1"/>
          </p:cNvPicPr>
          <p:nvPr/>
        </p:nvPicPr>
        <p:blipFill>
          <a:blip r:embed="rId3"/>
          <a:stretch>
            <a:fillRect/>
          </a:stretch>
        </p:blipFill>
        <p:spPr>
          <a:xfrm>
            <a:off x="545601" y="407177"/>
            <a:ext cx="2329853" cy="1400391"/>
          </a:xfrm>
          <a:prstGeom prst="rect">
            <a:avLst/>
          </a:prstGeom>
        </p:spPr>
      </p:pic>
      <p:pic>
        <p:nvPicPr>
          <p:cNvPr id="10" name="Picture 9">
            <a:extLst>
              <a:ext uri="{FF2B5EF4-FFF2-40B4-BE49-F238E27FC236}">
                <a16:creationId xmlns:a16="http://schemas.microsoft.com/office/drawing/2014/main" id="{BA231D68-7BEA-19EA-E885-7D792C644382}"/>
              </a:ext>
            </a:extLst>
          </p:cNvPr>
          <p:cNvPicPr>
            <a:picLocks noChangeAspect="1"/>
          </p:cNvPicPr>
          <p:nvPr/>
        </p:nvPicPr>
        <p:blipFill>
          <a:blip r:embed="rId4"/>
          <a:stretch>
            <a:fillRect/>
          </a:stretch>
        </p:blipFill>
        <p:spPr>
          <a:xfrm>
            <a:off x="3095020" y="425165"/>
            <a:ext cx="2269999" cy="1364414"/>
          </a:xfrm>
          <a:prstGeom prst="rect">
            <a:avLst/>
          </a:prstGeom>
        </p:spPr>
      </p:pic>
      <p:pic>
        <p:nvPicPr>
          <p:cNvPr id="17" name="Picture 16">
            <a:extLst>
              <a:ext uri="{FF2B5EF4-FFF2-40B4-BE49-F238E27FC236}">
                <a16:creationId xmlns:a16="http://schemas.microsoft.com/office/drawing/2014/main" id="{51E4DBCD-29A4-46E1-D3DE-87318BC96A48}"/>
              </a:ext>
            </a:extLst>
          </p:cNvPr>
          <p:cNvPicPr>
            <a:picLocks noChangeAspect="1"/>
          </p:cNvPicPr>
          <p:nvPr/>
        </p:nvPicPr>
        <p:blipFill>
          <a:blip r:embed="rId5"/>
          <a:stretch>
            <a:fillRect/>
          </a:stretch>
        </p:blipFill>
        <p:spPr>
          <a:xfrm>
            <a:off x="3085986" y="2586164"/>
            <a:ext cx="2270000" cy="1364415"/>
          </a:xfrm>
          <a:prstGeom prst="rect">
            <a:avLst/>
          </a:prstGeom>
        </p:spPr>
      </p:pic>
      <p:pic>
        <p:nvPicPr>
          <p:cNvPr id="19" name="Picture 18">
            <a:extLst>
              <a:ext uri="{FF2B5EF4-FFF2-40B4-BE49-F238E27FC236}">
                <a16:creationId xmlns:a16="http://schemas.microsoft.com/office/drawing/2014/main" id="{A2256EC8-F608-37AC-D820-8FD4E73BC4B2}"/>
              </a:ext>
            </a:extLst>
          </p:cNvPr>
          <p:cNvPicPr>
            <a:picLocks noChangeAspect="1"/>
          </p:cNvPicPr>
          <p:nvPr/>
        </p:nvPicPr>
        <p:blipFill>
          <a:blip r:embed="rId6"/>
          <a:stretch>
            <a:fillRect/>
          </a:stretch>
        </p:blipFill>
        <p:spPr>
          <a:xfrm>
            <a:off x="5791438" y="2498972"/>
            <a:ext cx="2329853" cy="1400391"/>
          </a:xfrm>
          <a:prstGeom prst="rect">
            <a:avLst/>
          </a:prstGeom>
        </p:spPr>
      </p:pic>
      <p:pic>
        <p:nvPicPr>
          <p:cNvPr id="21" name="Picture 20">
            <a:extLst>
              <a:ext uri="{FF2B5EF4-FFF2-40B4-BE49-F238E27FC236}">
                <a16:creationId xmlns:a16="http://schemas.microsoft.com/office/drawing/2014/main" id="{5816234C-E56B-51E5-37E9-FBD110E1302F}"/>
              </a:ext>
            </a:extLst>
          </p:cNvPr>
          <p:cNvPicPr>
            <a:picLocks noChangeAspect="1"/>
          </p:cNvPicPr>
          <p:nvPr/>
        </p:nvPicPr>
        <p:blipFill>
          <a:blip r:embed="rId7"/>
          <a:stretch>
            <a:fillRect/>
          </a:stretch>
        </p:blipFill>
        <p:spPr>
          <a:xfrm>
            <a:off x="515865" y="2610676"/>
            <a:ext cx="2329853" cy="1400391"/>
          </a:xfrm>
          <a:prstGeom prst="rect">
            <a:avLst/>
          </a:prstGeom>
        </p:spPr>
      </p:pic>
      <p:pic>
        <p:nvPicPr>
          <p:cNvPr id="23" name="Picture 22">
            <a:extLst>
              <a:ext uri="{FF2B5EF4-FFF2-40B4-BE49-F238E27FC236}">
                <a16:creationId xmlns:a16="http://schemas.microsoft.com/office/drawing/2014/main" id="{FB8E78E3-AA3C-2D7A-9B63-789D33701FF0}"/>
              </a:ext>
            </a:extLst>
          </p:cNvPr>
          <p:cNvPicPr>
            <a:picLocks noChangeAspect="1"/>
          </p:cNvPicPr>
          <p:nvPr/>
        </p:nvPicPr>
        <p:blipFill>
          <a:blip r:embed="rId8"/>
          <a:stretch>
            <a:fillRect/>
          </a:stretch>
        </p:blipFill>
        <p:spPr>
          <a:xfrm>
            <a:off x="5567474" y="403341"/>
            <a:ext cx="2269999" cy="1369827"/>
          </a:xfrm>
          <a:prstGeom prst="rect">
            <a:avLst/>
          </a:prstGeom>
        </p:spPr>
      </p:pic>
      <p:sp>
        <p:nvSpPr>
          <p:cNvPr id="24" name="TextBox 23">
            <a:extLst>
              <a:ext uri="{FF2B5EF4-FFF2-40B4-BE49-F238E27FC236}">
                <a16:creationId xmlns:a16="http://schemas.microsoft.com/office/drawing/2014/main" id="{8B36DCA7-5AE9-BE15-D8B4-3CA29FE91B1B}"/>
              </a:ext>
            </a:extLst>
          </p:cNvPr>
          <p:cNvSpPr txBox="1"/>
          <p:nvPr/>
        </p:nvSpPr>
        <p:spPr>
          <a:xfrm>
            <a:off x="3198050" y="4059714"/>
            <a:ext cx="2369425" cy="600164"/>
          </a:xfrm>
          <a:prstGeom prst="rect">
            <a:avLst/>
          </a:prstGeom>
          <a:noFill/>
        </p:spPr>
        <p:txBody>
          <a:bodyPr wrap="square" rtlCol="0">
            <a:spAutoFit/>
          </a:bodyPr>
          <a:lstStyle/>
          <a:p>
            <a:pPr marL="171450" indent="-171450">
              <a:buFont typeface="Arial" panose="020B0604020202020204" pitchFamily="34" charset="0"/>
              <a:buChar char="•"/>
            </a:pPr>
            <a:r>
              <a:rPr lang="en-GB" sz="1100" dirty="0">
                <a:latin typeface="Calibri" panose="020F0502020204030204" pitchFamily="34" charset="0"/>
              </a:rPr>
              <a:t>81</a:t>
            </a:r>
            <a:r>
              <a:rPr lang="en-GB" sz="1100" b="0" i="0" u="none" strike="noStrike" dirty="0">
                <a:effectLst/>
                <a:latin typeface="Calibri" panose="020F0502020204030204" pitchFamily="34" charset="0"/>
              </a:rPr>
              <a:t>% of participants improved upon their handgrip strength, with a median increase of over 2.7 kgs. </a:t>
            </a:r>
            <a:endParaRPr lang="en-GB" sz="1100" dirty="0"/>
          </a:p>
        </p:txBody>
      </p:sp>
    </p:spTree>
    <p:extLst>
      <p:ext uri="{BB962C8B-B14F-4D97-AF65-F5344CB8AC3E}">
        <p14:creationId xmlns:p14="http://schemas.microsoft.com/office/powerpoint/2010/main" val="361109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209987" y="119236"/>
            <a:ext cx="6029745" cy="480089"/>
          </a:xfrm>
        </p:spPr>
        <p:txBody>
          <a:bodyPr>
            <a:normAutofit/>
          </a:bodyPr>
          <a:lstStyle/>
          <a:p>
            <a:r>
              <a:rPr lang="en-US" sz="2000" dirty="0"/>
              <a:t>Results: Functional Fitness Test</a:t>
            </a: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a:xfrm>
            <a:off x="209987" y="4594578"/>
            <a:ext cx="449976" cy="257155"/>
          </a:xfrm>
        </p:spPr>
        <p:txBody>
          <a:bodyPr/>
          <a:lstStyle/>
          <a:p>
            <a:r>
              <a:rPr lang="en-US" dirty="0"/>
              <a:t>7</a:t>
            </a:r>
          </a:p>
        </p:txBody>
      </p:sp>
      <p:sp>
        <p:nvSpPr>
          <p:cNvPr id="6" name="TextBox 5">
            <a:extLst>
              <a:ext uri="{FF2B5EF4-FFF2-40B4-BE49-F238E27FC236}">
                <a16:creationId xmlns:a16="http://schemas.microsoft.com/office/drawing/2014/main" id="{D68D8179-507F-4133-B126-F42FB5D58FB1}"/>
              </a:ext>
            </a:extLst>
          </p:cNvPr>
          <p:cNvSpPr txBox="1"/>
          <p:nvPr/>
        </p:nvSpPr>
        <p:spPr>
          <a:xfrm>
            <a:off x="6079035" y="1210932"/>
            <a:ext cx="2679622" cy="2492990"/>
          </a:xfrm>
          <a:prstGeom prst="rect">
            <a:avLst/>
          </a:prstGeom>
          <a:noFill/>
        </p:spPr>
        <p:txBody>
          <a:bodyPr wrap="square" rtlCol="0">
            <a:spAutoFit/>
          </a:bodyPr>
          <a:lstStyle/>
          <a:p>
            <a:r>
              <a:rPr lang="en-GB" sz="1300" dirty="0"/>
              <a:t>94% participants increased their walking distance from baseline to follow up; the median distance travelled increased by 132 m</a:t>
            </a:r>
          </a:p>
          <a:p>
            <a:endParaRPr lang="en-GB" sz="1300" dirty="0"/>
          </a:p>
          <a:p>
            <a:r>
              <a:rPr lang="en-GB" sz="1300" dirty="0"/>
              <a:t>One participant increased their distance from 226m to 406m in 6 minutes and therefore after the 12 weeks was within the average range for the participants age and gender</a:t>
            </a:r>
          </a:p>
          <a:p>
            <a:pPr marL="171450" indent="-171450">
              <a:buFont typeface="Arial" panose="020B0604020202020204" pitchFamily="34" charset="0"/>
              <a:buChar char="•"/>
            </a:pPr>
            <a:endParaRPr lang="en-GB" sz="1300" dirty="0"/>
          </a:p>
          <a:p>
            <a:endParaRPr lang="en-GB" sz="1300" dirty="0"/>
          </a:p>
        </p:txBody>
      </p:sp>
      <p:pic>
        <p:nvPicPr>
          <p:cNvPr id="4" name="Picture 3">
            <a:extLst>
              <a:ext uri="{FF2B5EF4-FFF2-40B4-BE49-F238E27FC236}">
                <a16:creationId xmlns:a16="http://schemas.microsoft.com/office/drawing/2014/main" id="{659A8B00-6D23-78F7-7917-FDC99CCB2522}"/>
              </a:ext>
            </a:extLst>
          </p:cNvPr>
          <p:cNvPicPr>
            <a:picLocks noChangeAspect="1"/>
          </p:cNvPicPr>
          <p:nvPr/>
        </p:nvPicPr>
        <p:blipFill>
          <a:blip r:embed="rId2"/>
          <a:stretch>
            <a:fillRect/>
          </a:stretch>
        </p:blipFill>
        <p:spPr>
          <a:xfrm>
            <a:off x="209987" y="599325"/>
            <a:ext cx="5575537" cy="3351254"/>
          </a:xfrm>
          <a:prstGeom prst="rect">
            <a:avLst/>
          </a:prstGeom>
        </p:spPr>
      </p:pic>
    </p:spTree>
    <p:extLst>
      <p:ext uri="{BB962C8B-B14F-4D97-AF65-F5344CB8AC3E}">
        <p14:creationId xmlns:p14="http://schemas.microsoft.com/office/powerpoint/2010/main" val="291014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2384-A837-CB45-9DD2-14ABADF6528D}"/>
              </a:ext>
            </a:extLst>
          </p:cNvPr>
          <p:cNvSpPr>
            <a:spLocks noGrp="1"/>
          </p:cNvSpPr>
          <p:nvPr>
            <p:ph type="title"/>
          </p:nvPr>
        </p:nvSpPr>
        <p:spPr>
          <a:xfrm>
            <a:off x="165131" y="90061"/>
            <a:ext cx="7037014" cy="600164"/>
          </a:xfrm>
        </p:spPr>
        <p:txBody>
          <a:bodyPr>
            <a:normAutofit/>
          </a:bodyPr>
          <a:lstStyle/>
          <a:p>
            <a:r>
              <a:rPr lang="en-US" sz="2000" dirty="0"/>
              <a:t>Results: Emotional Wellbeing and Mental Health</a:t>
            </a:r>
          </a:p>
        </p:txBody>
      </p:sp>
      <p:sp>
        <p:nvSpPr>
          <p:cNvPr id="5" name="Slide Number Placeholder 4">
            <a:extLst>
              <a:ext uri="{FF2B5EF4-FFF2-40B4-BE49-F238E27FC236}">
                <a16:creationId xmlns:a16="http://schemas.microsoft.com/office/drawing/2014/main" id="{C0001308-B26A-E648-8B67-99843EDE0682}"/>
              </a:ext>
            </a:extLst>
          </p:cNvPr>
          <p:cNvSpPr>
            <a:spLocks noGrp="1"/>
          </p:cNvSpPr>
          <p:nvPr>
            <p:ph type="sldNum" sz="quarter" idx="12"/>
          </p:nvPr>
        </p:nvSpPr>
        <p:spPr/>
        <p:txBody>
          <a:bodyPr/>
          <a:lstStyle/>
          <a:p>
            <a:r>
              <a:rPr lang="en-US" dirty="0"/>
              <a:t>8</a:t>
            </a:r>
          </a:p>
        </p:txBody>
      </p:sp>
      <p:sp>
        <p:nvSpPr>
          <p:cNvPr id="3" name="TextBox 2">
            <a:extLst>
              <a:ext uri="{FF2B5EF4-FFF2-40B4-BE49-F238E27FC236}">
                <a16:creationId xmlns:a16="http://schemas.microsoft.com/office/drawing/2014/main" id="{6E76D2D3-6571-4DB2-98AC-5C2612271AB7}"/>
              </a:ext>
            </a:extLst>
          </p:cNvPr>
          <p:cNvSpPr txBox="1"/>
          <p:nvPr/>
        </p:nvSpPr>
        <p:spPr>
          <a:xfrm>
            <a:off x="165131" y="631064"/>
            <a:ext cx="3807618" cy="815608"/>
          </a:xfrm>
          <a:prstGeom prst="rect">
            <a:avLst/>
          </a:prstGeom>
          <a:noFill/>
        </p:spPr>
        <p:txBody>
          <a:bodyPr wrap="square" rtlCol="0">
            <a:spAutoFit/>
          </a:bodyPr>
          <a:lstStyle/>
          <a:p>
            <a:r>
              <a:rPr lang="en-GB" b="1" dirty="0"/>
              <a:t>Measure Yourself Concerns and Wellbeing (MYCAW)</a:t>
            </a:r>
          </a:p>
          <a:p>
            <a:endParaRPr lang="en-GB" sz="1100" dirty="0"/>
          </a:p>
        </p:txBody>
      </p:sp>
      <p:sp>
        <p:nvSpPr>
          <p:cNvPr id="8" name="TextBox 7">
            <a:extLst>
              <a:ext uri="{FF2B5EF4-FFF2-40B4-BE49-F238E27FC236}">
                <a16:creationId xmlns:a16="http://schemas.microsoft.com/office/drawing/2014/main" id="{AEE8CC7B-3DCE-4300-B8C0-3022B5682B43}"/>
              </a:ext>
            </a:extLst>
          </p:cNvPr>
          <p:cNvSpPr txBox="1"/>
          <p:nvPr/>
        </p:nvSpPr>
        <p:spPr>
          <a:xfrm>
            <a:off x="209987" y="1248686"/>
            <a:ext cx="3603256" cy="1569660"/>
          </a:xfrm>
          <a:prstGeom prst="rect">
            <a:avLst/>
          </a:prstGeom>
          <a:noFill/>
        </p:spPr>
        <p:txBody>
          <a:bodyPr wrap="square" rtlCol="0">
            <a:spAutoFit/>
          </a:bodyPr>
          <a:lstStyle/>
          <a:p>
            <a:r>
              <a:rPr lang="en-GB" sz="1200" b="1" dirty="0"/>
              <a:t>Concerns and issues highlighted at the start were broadly:</a:t>
            </a:r>
          </a:p>
          <a:p>
            <a:pPr marL="628650" lvl="1" indent="-171450">
              <a:buFont typeface="Arial" panose="020B0604020202020204" pitchFamily="34" charset="0"/>
              <a:buChar char="•"/>
            </a:pPr>
            <a:r>
              <a:rPr lang="en-GB" sz="1200" dirty="0"/>
              <a:t>Balance</a:t>
            </a:r>
          </a:p>
          <a:p>
            <a:pPr marL="628650" lvl="1" indent="-171450">
              <a:buFont typeface="Arial" panose="020B0604020202020204" pitchFamily="34" charset="0"/>
              <a:buChar char="•"/>
            </a:pPr>
            <a:r>
              <a:rPr lang="en-GB" sz="1200" dirty="0"/>
              <a:t>Strength</a:t>
            </a:r>
          </a:p>
          <a:p>
            <a:endParaRPr lang="en-GB" sz="1200" dirty="0"/>
          </a:p>
          <a:p>
            <a:r>
              <a:rPr lang="en-GB" sz="1200" dirty="0"/>
              <a:t>MYCAW results repeated after 12 weeks saw an improvement in all 3 MYCAW indicators</a:t>
            </a:r>
          </a:p>
          <a:p>
            <a:r>
              <a:rPr lang="en-GB" sz="1200" dirty="0"/>
              <a:t>	</a:t>
            </a:r>
          </a:p>
        </p:txBody>
      </p:sp>
      <p:sp>
        <p:nvSpPr>
          <p:cNvPr id="9" name="TextBox 8">
            <a:extLst>
              <a:ext uri="{FF2B5EF4-FFF2-40B4-BE49-F238E27FC236}">
                <a16:creationId xmlns:a16="http://schemas.microsoft.com/office/drawing/2014/main" id="{24394B05-5BBD-4E41-A56D-4CEDE1FA38EC}"/>
              </a:ext>
            </a:extLst>
          </p:cNvPr>
          <p:cNvSpPr txBox="1"/>
          <p:nvPr/>
        </p:nvSpPr>
        <p:spPr>
          <a:xfrm>
            <a:off x="165131" y="2659330"/>
            <a:ext cx="4708430" cy="2123658"/>
          </a:xfrm>
          <a:prstGeom prst="rect">
            <a:avLst/>
          </a:prstGeom>
          <a:noFill/>
        </p:spPr>
        <p:txBody>
          <a:bodyPr wrap="square" rtlCol="0">
            <a:spAutoFit/>
          </a:bodyPr>
          <a:lstStyle/>
          <a:p>
            <a:r>
              <a:rPr lang="en-GB" b="1" dirty="0"/>
              <a:t>Short Warwick Edinburgh Mental Wellbeing Scale (S)WEMWBS</a:t>
            </a:r>
            <a:endParaRPr lang="en-GB" dirty="0"/>
          </a:p>
          <a:p>
            <a:r>
              <a:rPr lang="en-GB" sz="1200" dirty="0"/>
              <a:t>75% participants saw increase in their SWEMWBS score, with 1 participants moving from ‘possible depression’ to average mental health’.</a:t>
            </a:r>
          </a:p>
          <a:p>
            <a:r>
              <a:rPr lang="en-GB" sz="1200" dirty="0"/>
              <a:t>The mean score at baseline was 27.4 (average mental health) and at follow-up 30.9 (high mental health).  A change of 3 or more points can be considered significant. </a:t>
            </a:r>
          </a:p>
          <a:p>
            <a:endParaRPr lang="en-GB" sz="1200" dirty="0"/>
          </a:p>
          <a:p>
            <a:endParaRPr lang="en-GB" sz="1200" dirty="0"/>
          </a:p>
        </p:txBody>
      </p:sp>
      <p:pic>
        <p:nvPicPr>
          <p:cNvPr id="7" name="Picture 6">
            <a:extLst>
              <a:ext uri="{FF2B5EF4-FFF2-40B4-BE49-F238E27FC236}">
                <a16:creationId xmlns:a16="http://schemas.microsoft.com/office/drawing/2014/main" id="{43B0640F-3DED-7124-D8C1-F7A8C14A8EAA}"/>
              </a:ext>
            </a:extLst>
          </p:cNvPr>
          <p:cNvPicPr>
            <a:picLocks noChangeAspect="1"/>
          </p:cNvPicPr>
          <p:nvPr/>
        </p:nvPicPr>
        <p:blipFill>
          <a:blip r:embed="rId2"/>
          <a:stretch>
            <a:fillRect/>
          </a:stretch>
        </p:blipFill>
        <p:spPr>
          <a:xfrm>
            <a:off x="5206373" y="2538948"/>
            <a:ext cx="2943996" cy="2161629"/>
          </a:xfrm>
          <a:prstGeom prst="rect">
            <a:avLst/>
          </a:prstGeom>
        </p:spPr>
      </p:pic>
      <p:pic>
        <p:nvPicPr>
          <p:cNvPr id="4" name="Picture 3">
            <a:extLst>
              <a:ext uri="{FF2B5EF4-FFF2-40B4-BE49-F238E27FC236}">
                <a16:creationId xmlns:a16="http://schemas.microsoft.com/office/drawing/2014/main" id="{746CE8E9-DA7D-4BF3-62AC-051F1F9ED13B}"/>
              </a:ext>
            </a:extLst>
          </p:cNvPr>
          <p:cNvPicPr>
            <a:picLocks noChangeAspect="1"/>
          </p:cNvPicPr>
          <p:nvPr/>
        </p:nvPicPr>
        <p:blipFill>
          <a:blip r:embed="rId3"/>
          <a:stretch>
            <a:fillRect/>
          </a:stretch>
        </p:blipFill>
        <p:spPr>
          <a:xfrm>
            <a:off x="4622264" y="576010"/>
            <a:ext cx="3404137" cy="1842399"/>
          </a:xfrm>
          <a:prstGeom prst="rect">
            <a:avLst/>
          </a:prstGeom>
        </p:spPr>
      </p:pic>
    </p:spTree>
    <p:extLst>
      <p:ext uri="{BB962C8B-B14F-4D97-AF65-F5344CB8AC3E}">
        <p14:creationId xmlns:p14="http://schemas.microsoft.com/office/powerpoint/2010/main" val="250448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A11DE-5394-EC4B-89BB-E6D4CF974076}"/>
              </a:ext>
            </a:extLst>
          </p:cNvPr>
          <p:cNvSpPr>
            <a:spLocks noGrp="1"/>
          </p:cNvSpPr>
          <p:nvPr>
            <p:ph type="title"/>
          </p:nvPr>
        </p:nvSpPr>
        <p:spPr>
          <a:xfrm>
            <a:off x="3553160" y="0"/>
            <a:ext cx="4616076" cy="994172"/>
          </a:xfrm>
        </p:spPr>
        <p:txBody>
          <a:bodyPr/>
          <a:lstStyle/>
          <a:p>
            <a:r>
              <a:rPr lang="en-US" dirty="0">
                <a:solidFill>
                  <a:schemeClr val="tx1"/>
                </a:solidFill>
                <a:latin typeface="Arial"/>
                <a:cs typeface="Arial"/>
              </a:rPr>
              <a:t>Joan’s story</a:t>
            </a:r>
          </a:p>
        </p:txBody>
      </p:sp>
      <p:sp>
        <p:nvSpPr>
          <p:cNvPr id="4" name="Slide Number Placeholder 3">
            <a:extLst>
              <a:ext uri="{FF2B5EF4-FFF2-40B4-BE49-F238E27FC236}">
                <a16:creationId xmlns:a16="http://schemas.microsoft.com/office/drawing/2014/main" id="{5D93A996-F094-3E45-98C1-99C5D7E32577}"/>
              </a:ext>
            </a:extLst>
          </p:cNvPr>
          <p:cNvSpPr>
            <a:spLocks noGrp="1"/>
          </p:cNvSpPr>
          <p:nvPr>
            <p:ph type="sldNum" sz="quarter" idx="12"/>
          </p:nvPr>
        </p:nvSpPr>
        <p:spPr/>
        <p:txBody>
          <a:bodyPr/>
          <a:lstStyle/>
          <a:p>
            <a:r>
              <a:rPr lang="en-US" dirty="0"/>
              <a:t>9</a:t>
            </a:r>
          </a:p>
        </p:txBody>
      </p:sp>
      <p:pic>
        <p:nvPicPr>
          <p:cNvPr id="8" name="Picture Placeholder 7" descr="A person sitting on a couch holding a dog&#10;&#10;Description automatically generated">
            <a:extLst>
              <a:ext uri="{FF2B5EF4-FFF2-40B4-BE49-F238E27FC236}">
                <a16:creationId xmlns:a16="http://schemas.microsoft.com/office/drawing/2014/main" id="{65C3158E-23C6-4E79-A556-B280BA35C316}"/>
              </a:ext>
            </a:extLst>
          </p:cNvPr>
          <p:cNvPicPr>
            <a:picLocks noGrp="1" noChangeAspect="1"/>
          </p:cNvPicPr>
          <p:nvPr>
            <p:ph type="pic" sz="quarter" idx="13"/>
          </p:nvPr>
        </p:nvPicPr>
        <p:blipFill>
          <a:blip r:embed="rId2"/>
          <a:srcRect l="2931" r="2931"/>
          <a:stretch>
            <a:fillRect/>
          </a:stretch>
        </p:blipFill>
        <p:spPr/>
      </p:pic>
      <p:sp>
        <p:nvSpPr>
          <p:cNvPr id="9" name="Content Placeholder 2">
            <a:extLst>
              <a:ext uri="{FF2B5EF4-FFF2-40B4-BE49-F238E27FC236}">
                <a16:creationId xmlns:a16="http://schemas.microsoft.com/office/drawing/2014/main" id="{7BD62E10-3E4F-B357-F50B-77A871E94E7C}"/>
              </a:ext>
            </a:extLst>
          </p:cNvPr>
          <p:cNvSpPr>
            <a:spLocks noGrp="1"/>
          </p:cNvSpPr>
          <p:nvPr>
            <p:ph idx="1"/>
          </p:nvPr>
        </p:nvSpPr>
        <p:spPr>
          <a:xfrm>
            <a:off x="3492500" y="714198"/>
            <a:ext cx="5569724" cy="3324225"/>
          </a:xfrm>
        </p:spPr>
        <p:txBody>
          <a:bodyPr vert="horz" lIns="91440" tIns="45720" rIns="91440" bIns="45720" rtlCol="0" anchor="t">
            <a:noAutofit/>
          </a:bodyPr>
          <a:lstStyle/>
          <a:p>
            <a:pPr marL="0" indent="0">
              <a:buNone/>
            </a:pPr>
            <a:r>
              <a:rPr lang="en-US" sz="1077" dirty="0">
                <a:solidFill>
                  <a:schemeClr val="tx1"/>
                </a:solidFill>
                <a:latin typeface="+mn-lt"/>
                <a:ea typeface="Open Sans"/>
                <a:cs typeface="Open Sans"/>
              </a:rPr>
              <a:t>Joan is 75 years old and lives with her dog JB.  </a:t>
            </a:r>
          </a:p>
          <a:p>
            <a:pPr marL="0" indent="0">
              <a:buNone/>
            </a:pPr>
            <a:r>
              <a:rPr lang="en-US" sz="1077" dirty="0">
                <a:solidFill>
                  <a:schemeClr val="tx1"/>
                </a:solidFill>
                <a:latin typeface="+mn-lt"/>
                <a:ea typeface="Open Sans"/>
                <a:cs typeface="Open Sans"/>
              </a:rPr>
              <a:t>Joan suffers from arthritis and in the last year Joan’s health has been deteriorating, she has been increasingly struggling with her mobility, strength, and balance which led to her having a fall whilst in the bathroom.</a:t>
            </a:r>
          </a:p>
          <a:p>
            <a:pPr marL="0" indent="0">
              <a:buNone/>
            </a:pPr>
            <a:r>
              <a:rPr lang="en-US" sz="1077" b="1" i="1" dirty="0">
                <a:solidFill>
                  <a:schemeClr val="tx1"/>
                </a:solidFill>
                <a:effectLst/>
                <a:latin typeface="+mn-lt"/>
                <a:ea typeface="Calibri" panose="020F0502020204030204" pitchFamily="34" charset="0"/>
                <a:cs typeface="Times New Roman" panose="02020603050405020304" pitchFamily="18" charset="0"/>
              </a:rPr>
              <a:t>‘Before [Active Futures] everything was time consuming and it was frustrating being like that, I couldn’t open a jar, so if I wanted some jam I would have to wait for </a:t>
            </a:r>
            <a:r>
              <a:rPr lang="en-US" sz="1077" b="1" i="1" dirty="0">
                <a:solidFill>
                  <a:schemeClr val="tx1"/>
                </a:solidFill>
                <a:latin typeface="+mn-lt"/>
                <a:ea typeface="Calibri" panose="020F0502020204030204" pitchFamily="34" charset="0"/>
                <a:cs typeface="Times New Roman" panose="02020603050405020304" pitchFamily="18" charset="0"/>
              </a:rPr>
              <a:t>someone  to visit</a:t>
            </a:r>
            <a:r>
              <a:rPr lang="en-US" sz="1077" b="1" i="1" dirty="0">
                <a:solidFill>
                  <a:schemeClr val="tx1"/>
                </a:solidFill>
                <a:effectLst/>
                <a:latin typeface="+mn-lt"/>
                <a:ea typeface="Calibri" panose="020F0502020204030204" pitchFamily="34" charset="0"/>
                <a:cs typeface="Times New Roman" panose="02020603050405020304" pitchFamily="18" charset="0"/>
              </a:rPr>
              <a:t>.  </a:t>
            </a:r>
            <a:r>
              <a:rPr lang="en-US" sz="1077" b="1" i="1" dirty="0">
                <a:solidFill>
                  <a:schemeClr val="tx1"/>
                </a:solidFill>
                <a:latin typeface="+mn-lt"/>
                <a:ea typeface="Calibri" panose="020F0502020204030204" pitchFamily="34" charset="0"/>
                <a:cs typeface="Times New Roman" panose="02020603050405020304" pitchFamily="18" charset="0"/>
              </a:rPr>
              <a:t>M</a:t>
            </a:r>
            <a:r>
              <a:rPr lang="en-US" sz="1077" b="1" i="1" dirty="0">
                <a:solidFill>
                  <a:schemeClr val="tx1"/>
                </a:solidFill>
                <a:effectLst/>
                <a:latin typeface="+mn-lt"/>
                <a:ea typeface="Calibri" panose="020F0502020204030204" pitchFamily="34" charset="0"/>
                <a:cs typeface="Times New Roman" panose="02020603050405020304" pitchFamily="18" charset="0"/>
              </a:rPr>
              <a:t>y son did my shopping as</a:t>
            </a:r>
            <a:r>
              <a:rPr lang="en-US" sz="1077" b="1" i="1" dirty="0">
                <a:solidFill>
                  <a:schemeClr val="tx1"/>
                </a:solidFill>
                <a:latin typeface="+mn-lt"/>
                <a:ea typeface="Calibri" panose="020F0502020204030204" pitchFamily="34" charset="0"/>
                <a:cs typeface="Times New Roman" panose="02020603050405020304" pitchFamily="18" charset="0"/>
              </a:rPr>
              <a:t> I didn’t have the </a:t>
            </a:r>
            <a:r>
              <a:rPr lang="en-US" sz="1077" b="1" i="1" dirty="0">
                <a:solidFill>
                  <a:schemeClr val="tx1"/>
                </a:solidFill>
                <a:effectLst/>
                <a:latin typeface="+mn-lt"/>
                <a:ea typeface="Calibri" panose="020F0502020204030204" pitchFamily="34" charset="0"/>
                <a:cs typeface="Times New Roman" panose="02020603050405020304" pitchFamily="18" charset="0"/>
              </a:rPr>
              <a:t>confidence</a:t>
            </a:r>
            <a:r>
              <a:rPr lang="en-US" sz="1077" b="1" i="1" dirty="0">
                <a:solidFill>
                  <a:schemeClr val="tx1"/>
                </a:solidFill>
                <a:latin typeface="+mn-lt"/>
                <a:ea typeface="Calibri" panose="020F0502020204030204" pitchFamily="34" charset="0"/>
                <a:cs typeface="Times New Roman" panose="02020603050405020304" pitchFamily="18" charset="0"/>
              </a:rPr>
              <a:t> to go out.  </a:t>
            </a:r>
            <a:r>
              <a:rPr lang="en-US" sz="1077" b="1" i="1" dirty="0">
                <a:solidFill>
                  <a:schemeClr val="tx1"/>
                </a:solidFill>
                <a:effectLst/>
                <a:latin typeface="+mn-lt"/>
                <a:ea typeface="Calibri" panose="020F0502020204030204" pitchFamily="34" charset="0"/>
                <a:cs typeface="Times New Roman" panose="02020603050405020304" pitchFamily="18" charset="0"/>
              </a:rPr>
              <a:t>You get to a stage where you feel ‘I won’t bother’.</a:t>
            </a:r>
            <a:r>
              <a:rPr lang="en-US" sz="1077" b="1" i="1" dirty="0">
                <a:solidFill>
                  <a:schemeClr val="tx1"/>
                </a:solidFill>
                <a:latin typeface="+mn-lt"/>
                <a:ea typeface="Calibri" panose="020F0502020204030204" pitchFamily="34" charset="0"/>
                <a:cs typeface="Times New Roman" panose="02020603050405020304" pitchFamily="18" charset="0"/>
              </a:rPr>
              <a:t>”</a:t>
            </a:r>
            <a:r>
              <a:rPr lang="en-US" sz="1077" b="1" i="1" dirty="0">
                <a:solidFill>
                  <a:schemeClr val="tx1"/>
                </a:solidFill>
                <a:effectLst/>
                <a:latin typeface="+mn-lt"/>
                <a:ea typeface="Calibri" panose="020F0502020204030204" pitchFamily="34" charset="0"/>
                <a:cs typeface="Times New Roman" panose="02020603050405020304" pitchFamily="18" charset="0"/>
              </a:rPr>
              <a:t> </a:t>
            </a:r>
            <a:endParaRPr lang="en-US" sz="1077" dirty="0">
              <a:solidFill>
                <a:schemeClr val="tx1"/>
              </a:solidFill>
              <a:latin typeface="+mn-lt"/>
            </a:endParaRPr>
          </a:p>
          <a:p>
            <a:pPr marL="0" indent="0">
              <a:buNone/>
            </a:pPr>
            <a:r>
              <a:rPr lang="en-US" sz="1077" b="1" dirty="0">
                <a:solidFill>
                  <a:schemeClr val="tx1"/>
                </a:solidFill>
                <a:latin typeface="+mn-lt"/>
                <a:ea typeface="Open Sans"/>
                <a:cs typeface="Open Sans"/>
              </a:rPr>
              <a:t>Results from Active Futures show Joan has made significant improvements</a:t>
            </a:r>
            <a:r>
              <a:rPr lang="en-US" sz="1077" dirty="0">
                <a:solidFill>
                  <a:schemeClr val="tx1"/>
                </a:solidFill>
                <a:latin typeface="+mn-lt"/>
                <a:ea typeface="Open Sans"/>
                <a:cs typeface="Open Sans"/>
              </a:rPr>
              <a:t>:</a:t>
            </a:r>
          </a:p>
          <a:p>
            <a:r>
              <a:rPr lang="en-US" sz="1077" dirty="0">
                <a:solidFill>
                  <a:schemeClr val="tx1"/>
                </a:solidFill>
                <a:latin typeface="+mn-lt"/>
                <a:ea typeface="Open Sans"/>
                <a:cs typeface="Open Sans"/>
              </a:rPr>
              <a:t>Handgrip Strength had increased by 3kg</a:t>
            </a:r>
            <a:endParaRPr lang="en-US" sz="1077" dirty="0">
              <a:solidFill>
                <a:schemeClr val="tx1"/>
              </a:solidFill>
              <a:latin typeface="+mn-lt"/>
            </a:endParaRPr>
          </a:p>
          <a:p>
            <a:r>
              <a:rPr lang="en-US" sz="1077" dirty="0">
                <a:solidFill>
                  <a:schemeClr val="tx1"/>
                </a:solidFill>
                <a:latin typeface="+mn-lt"/>
                <a:ea typeface="Open Sans"/>
                <a:cs typeface="Open Sans"/>
              </a:rPr>
              <a:t>30 Second Chair Stands doubled after the 12-week </a:t>
            </a:r>
            <a:r>
              <a:rPr lang="en-US" sz="1077" dirty="0" err="1">
                <a:solidFill>
                  <a:schemeClr val="tx1"/>
                </a:solidFill>
                <a:latin typeface="+mn-lt"/>
                <a:ea typeface="Open Sans"/>
                <a:cs typeface="Open Sans"/>
              </a:rPr>
              <a:t>programme</a:t>
            </a:r>
            <a:endParaRPr lang="en-US" sz="1077" dirty="0">
              <a:solidFill>
                <a:schemeClr val="tx1"/>
              </a:solidFill>
              <a:latin typeface="+mn-lt"/>
            </a:endParaRPr>
          </a:p>
          <a:p>
            <a:r>
              <a:rPr lang="en-US" sz="1077" dirty="0">
                <a:solidFill>
                  <a:schemeClr val="tx1"/>
                </a:solidFill>
                <a:latin typeface="+mn-lt"/>
                <a:ea typeface="Open Sans"/>
                <a:cs typeface="Open Sans"/>
              </a:rPr>
              <a:t>5cm increase in reach with Back Scratch test  </a:t>
            </a:r>
            <a:endParaRPr lang="en-US" sz="1077" b="1" i="1" dirty="0">
              <a:solidFill>
                <a:schemeClr val="tx1"/>
              </a:solidFill>
              <a:effectLst/>
              <a:latin typeface="+mn-lt"/>
              <a:ea typeface="Calibri" panose="020F0502020204030204" pitchFamily="34" charset="0"/>
              <a:cs typeface="Times New Roman" panose="02020603050405020304" pitchFamily="18" charset="0"/>
            </a:endParaRPr>
          </a:p>
          <a:p>
            <a:pPr marL="0" indent="0">
              <a:buNone/>
            </a:pPr>
            <a:r>
              <a:rPr lang="en-US" sz="1077" b="1" i="1" dirty="0">
                <a:solidFill>
                  <a:schemeClr val="tx1"/>
                </a:solidFill>
                <a:latin typeface="+mn-lt"/>
                <a:ea typeface="Calibri" panose="020F0502020204030204" pitchFamily="34" charset="0"/>
                <a:cs typeface="Times New Roman" panose="02020603050405020304" pitchFamily="18" charset="0"/>
              </a:rPr>
              <a:t>“</a:t>
            </a:r>
            <a:r>
              <a:rPr lang="en-US" sz="1077" b="1" i="1" dirty="0">
                <a:solidFill>
                  <a:schemeClr val="tx1"/>
                </a:solidFill>
                <a:effectLst/>
                <a:latin typeface="+mn-lt"/>
                <a:ea typeface="Calibri" panose="020F0502020204030204" pitchFamily="34" charset="0"/>
                <a:cs typeface="Times New Roman" panose="02020603050405020304" pitchFamily="18" charset="0"/>
              </a:rPr>
              <a:t>I really got a lot out of [Active Futures].  It’s given me </a:t>
            </a:r>
            <a:r>
              <a:rPr lang="en-US" sz="1077" b="1" i="1" dirty="0">
                <a:solidFill>
                  <a:schemeClr val="tx1"/>
                </a:solidFill>
                <a:latin typeface="+mn-lt"/>
                <a:ea typeface="Calibri" panose="020F0502020204030204" pitchFamily="34" charset="0"/>
                <a:cs typeface="Times New Roman" panose="02020603050405020304" pitchFamily="18" charset="0"/>
              </a:rPr>
              <a:t>strength and</a:t>
            </a:r>
            <a:r>
              <a:rPr lang="en-US" sz="1077" b="1" i="1" dirty="0">
                <a:solidFill>
                  <a:schemeClr val="tx1"/>
                </a:solidFill>
                <a:effectLst/>
                <a:latin typeface="+mn-lt"/>
                <a:ea typeface="Calibri" panose="020F0502020204030204" pitchFamily="34" charset="0"/>
                <a:cs typeface="Times New Roman" panose="02020603050405020304" pitchFamily="18" charset="0"/>
              </a:rPr>
              <a:t> confidence, I go out more and do my own shopping now, things like that.  Jane got the falls team out to me and they are putting a grab rail  in the bathroom</a:t>
            </a:r>
            <a:r>
              <a:rPr lang="en-US" sz="1077" b="1" i="1" dirty="0">
                <a:solidFill>
                  <a:schemeClr val="tx1"/>
                </a:solidFill>
                <a:latin typeface="+mn-lt"/>
                <a:ea typeface="Calibri" panose="020F0502020204030204" pitchFamily="34" charset="0"/>
                <a:cs typeface="Times New Roman" panose="02020603050405020304" pitchFamily="18" charset="0"/>
              </a:rPr>
              <a:t>, she</a:t>
            </a:r>
            <a:r>
              <a:rPr lang="en-US" sz="1077" b="1" i="1" dirty="0">
                <a:solidFill>
                  <a:schemeClr val="tx1"/>
                </a:solidFill>
                <a:effectLst/>
                <a:latin typeface="+mn-lt"/>
                <a:ea typeface="Calibri" panose="020F0502020204030204" pitchFamily="34" charset="0"/>
                <a:cs typeface="Times New Roman" panose="02020603050405020304" pitchFamily="18" charset="0"/>
              </a:rPr>
              <a:t> also helped me with Attendance Allowance, which has made a real difference (an extra £100 a week) and means when it’s really cold I can leave the heating on. I’ve also got a blue badge which supports me to be more active”</a:t>
            </a:r>
          </a:p>
          <a:p>
            <a:pPr marL="0" indent="0">
              <a:buNone/>
            </a:pPr>
            <a:r>
              <a:rPr lang="en-US" sz="1077" b="1" i="1" dirty="0">
                <a:solidFill>
                  <a:schemeClr val="tx1"/>
                </a:solidFill>
                <a:latin typeface="+mn-lt"/>
                <a:ea typeface="Calibri" panose="020F0502020204030204" pitchFamily="34" charset="0"/>
                <a:cs typeface="Times New Roman" panose="02020603050405020304" pitchFamily="18" charset="0"/>
              </a:rPr>
              <a:t>I am proud I can now open a jar.  When I first tried, I was about to give up and I thought ‘no give it a go’.  So I tried again, and I opened it.  For first time in 2 years I’ve been able to open a jar by myself!’  I’m doing Fit Futures and will keep going because Active Futures has made   	such a difference to me.” </a:t>
            </a:r>
            <a:endParaRPr lang="en-US" sz="1077" b="1" i="1" dirty="0">
              <a:solidFill>
                <a:schemeClr val="tx1"/>
              </a:solidFill>
              <a:effectLst/>
              <a:latin typeface="+mn-lt"/>
              <a:ea typeface="Calibri" panose="020F0502020204030204" pitchFamily="34" charset="0"/>
              <a:cs typeface="Times New Roman" panose="02020603050405020304" pitchFamily="18" charset="0"/>
            </a:endParaRPr>
          </a:p>
          <a:p>
            <a:pPr marL="0" indent="0">
              <a:buNone/>
            </a:pPr>
            <a:endParaRPr lang="en-US" sz="1077" dirty="0">
              <a:solidFill>
                <a:schemeClr val="tx1"/>
              </a:solidFill>
            </a:endParaRPr>
          </a:p>
        </p:txBody>
      </p:sp>
    </p:spTree>
    <p:extLst>
      <p:ext uri="{BB962C8B-B14F-4D97-AF65-F5344CB8AC3E}">
        <p14:creationId xmlns:p14="http://schemas.microsoft.com/office/powerpoint/2010/main" val="146964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ainbow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Red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rple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een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Yelow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yan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range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ime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ink Theme">
  <a:themeElements>
    <a:clrScheme name="Rainbow Theme">
      <a:dk1>
        <a:srgbClr val="000000"/>
      </a:dk1>
      <a:lt1>
        <a:srgbClr val="FFFFFF"/>
      </a:lt1>
      <a:dk2>
        <a:srgbClr val="00569C"/>
      </a:dk2>
      <a:lt2>
        <a:srgbClr val="E7E6E6"/>
      </a:lt2>
      <a:accent1>
        <a:srgbClr val="E20512"/>
      </a:accent1>
      <a:accent2>
        <a:srgbClr val="F39100"/>
      </a:accent2>
      <a:accent3>
        <a:srgbClr val="12A437"/>
      </a:accent3>
      <a:accent4>
        <a:srgbClr val="271D66"/>
      </a:accent4>
      <a:accent5>
        <a:srgbClr val="5B2483"/>
      </a:accent5>
      <a:accent6>
        <a:srgbClr val="A7157F"/>
      </a:accent6>
      <a:hlink>
        <a:srgbClr val="009FE2"/>
      </a:hlink>
      <a:folHlink>
        <a:srgbClr val="DE5E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63641EA116354290770BEC133C5BAF" ma:contentTypeVersion="14" ma:contentTypeDescription="Create a new document." ma:contentTypeScope="" ma:versionID="6c10890a7d880c015b06e3a0f09f0889">
  <xsd:schema xmlns:xsd="http://www.w3.org/2001/XMLSchema" xmlns:xs="http://www.w3.org/2001/XMLSchema" xmlns:p="http://schemas.microsoft.com/office/2006/metadata/properties" xmlns:ns2="1f9224ce-8370-4f87-b158-fb2f02fcad2a" xmlns:ns3="b5d36bab-80b8-458c-a6d7-15e0c4fc3016" targetNamespace="http://schemas.microsoft.com/office/2006/metadata/properties" ma:root="true" ma:fieldsID="b7b5f1b77301526df1e357c98cc32a7d" ns2:_="" ns3:_="">
    <xsd:import namespace="1f9224ce-8370-4f87-b158-fb2f02fcad2a"/>
    <xsd:import namespace="b5d36bab-80b8-458c-a6d7-15e0c4fc30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9224ce-8370-4f87-b158-fb2f02fcad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d9485ff-2d62-4dfc-b0e2-2f4541e37b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d36bab-80b8-458c-a6d7-15e0c4fc301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302d55f-1eb6-4fa9-8b72-5c0f9c135aa4}" ma:internalName="TaxCatchAll" ma:showField="CatchAllData" ma:web="b5d36bab-80b8-458c-a6d7-15e0c4fc30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5d36bab-80b8-458c-a6d7-15e0c4fc3016">
      <UserInfo>
        <DisplayName>Caroline Tudor-James</DisplayName>
        <AccountId>9</AccountId>
        <AccountType/>
      </UserInfo>
    </SharedWithUsers>
    <TaxCatchAll xmlns="b5d36bab-80b8-458c-a6d7-15e0c4fc3016" xsi:nil="true"/>
    <lcf76f155ced4ddcb4097134ff3c332f xmlns="1f9224ce-8370-4f87-b158-fb2f02fcad2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E02459F-EE5A-499F-AE72-DD161E24BC4B}">
  <ds:schemaRefs>
    <ds:schemaRef ds:uri="http://schemas.microsoft.com/sharepoint/v3/contenttype/forms"/>
  </ds:schemaRefs>
</ds:datastoreItem>
</file>

<file path=customXml/itemProps2.xml><?xml version="1.0" encoding="utf-8"?>
<ds:datastoreItem xmlns:ds="http://schemas.openxmlformats.org/officeDocument/2006/customXml" ds:itemID="{8B124854-39B1-4BC3-8748-E715165A09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9224ce-8370-4f87-b158-fb2f02fcad2a"/>
    <ds:schemaRef ds:uri="b5d36bab-80b8-458c-a6d7-15e0c4fc30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F7C28F-CA0A-4D2F-94C3-A639517ED9F8}">
  <ds:schemaRefs>
    <ds:schemaRef ds:uri="b5d36bab-80b8-458c-a6d7-15e0c4fc3016"/>
    <ds:schemaRef ds:uri="http://schemas.microsoft.com/office/2006/metadata/properties"/>
    <ds:schemaRef ds:uri="http://schemas.microsoft.com/office/infopath/2007/PartnerControls"/>
    <ds:schemaRef ds:uri="1f9224ce-8370-4f87-b158-fb2f02fcad2a"/>
  </ds:schemaRefs>
</ds:datastoreItem>
</file>

<file path=docProps/app.xml><?xml version="1.0" encoding="utf-8"?>
<Properties xmlns="http://schemas.openxmlformats.org/officeDocument/2006/extended-properties" xmlns:vt="http://schemas.openxmlformats.org/officeDocument/2006/docPropsVTypes">
  <Template>Office Theme</Template>
  <TotalTime>1993</TotalTime>
  <Words>2606</Words>
  <Application>Microsoft Office PowerPoint</Application>
  <PresentationFormat>On-screen Show (16:9)</PresentationFormat>
  <Paragraphs>197</Paragraphs>
  <Slides>16</Slides>
  <Notes>7</Notes>
  <HiddenSlides>0</HiddenSlides>
  <MMClips>0</MMClips>
  <ScaleCrop>false</ScaleCrop>
  <HeadingPairs>
    <vt:vector size="6" baseType="variant">
      <vt:variant>
        <vt:lpstr>Fonts Used</vt:lpstr>
      </vt:variant>
      <vt:variant>
        <vt:i4>3</vt:i4>
      </vt:variant>
      <vt:variant>
        <vt:lpstr>Theme</vt:lpstr>
      </vt:variant>
      <vt:variant>
        <vt:i4>10</vt:i4>
      </vt:variant>
      <vt:variant>
        <vt:lpstr>Slide Titles</vt:lpstr>
      </vt:variant>
      <vt:variant>
        <vt:i4>16</vt:i4>
      </vt:variant>
    </vt:vector>
  </HeadingPairs>
  <TitlesOfParts>
    <vt:vector size="29" baseType="lpstr">
      <vt:lpstr>Arial</vt:lpstr>
      <vt:lpstr>Calibri</vt:lpstr>
      <vt:lpstr>Open Sans</vt:lpstr>
      <vt:lpstr>Rainbow Theme</vt:lpstr>
      <vt:lpstr>Purple Theme</vt:lpstr>
      <vt:lpstr>Green Theme</vt:lpstr>
      <vt:lpstr>Blue Theme</vt:lpstr>
      <vt:lpstr>Yelow Theme</vt:lpstr>
      <vt:lpstr>Cyan Theme</vt:lpstr>
      <vt:lpstr>Orange Theme</vt:lpstr>
      <vt:lpstr>Lime Theme</vt:lpstr>
      <vt:lpstr>Pink Theme</vt:lpstr>
      <vt:lpstr>Red Theme</vt:lpstr>
      <vt:lpstr> July 2023 Active Futures Cohort:  free strength and balance classes with wellbeing  support  Promoting independence in later life </vt:lpstr>
      <vt:lpstr>Intervention </vt:lpstr>
      <vt:lpstr>PowerPoint Presentation</vt:lpstr>
      <vt:lpstr>Physiotherapy-led tailored exercise programme </vt:lpstr>
      <vt:lpstr>Fall Risk Assessment and Attendance </vt:lpstr>
      <vt:lpstr>Results: Functional Fitness Test</vt:lpstr>
      <vt:lpstr>Results: Functional Fitness Test</vt:lpstr>
      <vt:lpstr>Results: Emotional Wellbeing and Mental Health</vt:lpstr>
      <vt:lpstr>Joan’s story</vt:lpstr>
      <vt:lpstr>Bob’s story</vt:lpstr>
      <vt:lpstr>John’s story</vt:lpstr>
      <vt:lpstr>Michelle’s story</vt:lpstr>
      <vt:lpstr>The difference it has made to me…</vt:lpstr>
      <vt:lpstr>Cost Effectiveness of Active Futures</vt:lpstr>
      <vt:lpstr>Lessons learnt and next steps</vt:lpstr>
      <vt:lpstr>Going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Hewitt</dc:creator>
  <cp:lastModifiedBy>susan ikin</cp:lastModifiedBy>
  <cp:revision>51</cp:revision>
  <dcterms:created xsi:type="dcterms:W3CDTF">2020-08-25T10:00:03Z</dcterms:created>
  <dcterms:modified xsi:type="dcterms:W3CDTF">2024-01-15T12:58:54Z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0x0101001363641EA116354290770BEC133C5BAF</vt:lpwstr>
  </property>
  <property fmtid="{D5CDD505-2E9C-101B-9397-08002B2CF9AE}" pid="3" name="MediaServiceImageTags">
    <vt:lpwstr/>
  </property>
</Properties>
</file>